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1"/>
  </p:notesMasterIdLst>
  <p:handoutMasterIdLst>
    <p:handoutMasterId r:id="rId72"/>
  </p:handoutMasterIdLst>
  <p:sldIdLst>
    <p:sldId id="299" r:id="rId2"/>
    <p:sldId id="257" r:id="rId3"/>
    <p:sldId id="259" r:id="rId4"/>
    <p:sldId id="261" r:id="rId5"/>
    <p:sldId id="316" r:id="rId6"/>
    <p:sldId id="262" r:id="rId7"/>
    <p:sldId id="263" r:id="rId8"/>
    <p:sldId id="264" r:id="rId9"/>
    <p:sldId id="485" r:id="rId10"/>
    <p:sldId id="260" r:id="rId11"/>
    <p:sldId id="268" r:id="rId12"/>
    <p:sldId id="321" r:id="rId13"/>
    <p:sldId id="320" r:id="rId14"/>
    <p:sldId id="484" r:id="rId15"/>
    <p:sldId id="317" r:id="rId16"/>
    <p:sldId id="486" r:id="rId17"/>
    <p:sldId id="315" r:id="rId18"/>
    <p:sldId id="487" r:id="rId19"/>
    <p:sldId id="318" r:id="rId20"/>
    <p:sldId id="328" r:id="rId21"/>
    <p:sldId id="275" r:id="rId22"/>
    <p:sldId id="276" r:id="rId23"/>
    <p:sldId id="277" r:id="rId24"/>
    <p:sldId id="278" r:id="rId25"/>
    <p:sldId id="279" r:id="rId26"/>
    <p:sldId id="282" r:id="rId27"/>
    <p:sldId id="283" r:id="rId28"/>
    <p:sldId id="284" r:id="rId29"/>
    <p:sldId id="488" r:id="rId30"/>
    <p:sldId id="294" r:id="rId31"/>
    <p:sldId id="295" r:id="rId32"/>
    <p:sldId id="298" r:id="rId33"/>
    <p:sldId id="297" r:id="rId34"/>
    <p:sldId id="331" r:id="rId35"/>
    <p:sldId id="332" r:id="rId36"/>
    <p:sldId id="334" r:id="rId37"/>
    <p:sldId id="335" r:id="rId38"/>
    <p:sldId id="336" r:id="rId39"/>
    <p:sldId id="337" r:id="rId40"/>
    <p:sldId id="390" r:id="rId41"/>
    <p:sldId id="338" r:id="rId42"/>
    <p:sldId id="403" r:id="rId43"/>
    <p:sldId id="345" r:id="rId44"/>
    <p:sldId id="489" r:id="rId45"/>
    <p:sldId id="346" r:id="rId46"/>
    <p:sldId id="348" r:id="rId47"/>
    <p:sldId id="398" r:id="rId48"/>
    <p:sldId id="490" r:id="rId49"/>
    <p:sldId id="393" r:id="rId50"/>
    <p:sldId id="491" r:id="rId51"/>
    <p:sldId id="353" r:id="rId52"/>
    <p:sldId id="492" r:id="rId53"/>
    <p:sldId id="494" r:id="rId54"/>
    <p:sldId id="395" r:id="rId55"/>
    <p:sldId id="394" r:id="rId56"/>
    <p:sldId id="342" r:id="rId57"/>
    <p:sldId id="392" r:id="rId58"/>
    <p:sldId id="343" r:id="rId59"/>
    <p:sldId id="375" r:id="rId60"/>
    <p:sldId id="397" r:id="rId61"/>
    <p:sldId id="496" r:id="rId62"/>
    <p:sldId id="497" r:id="rId63"/>
    <p:sldId id="498" r:id="rId64"/>
    <p:sldId id="499" r:id="rId65"/>
    <p:sldId id="500" r:id="rId66"/>
    <p:sldId id="339" r:id="rId67"/>
    <p:sldId id="501" r:id="rId68"/>
    <p:sldId id="340" r:id="rId69"/>
    <p:sldId id="385" r:id="rId70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berschatz, Avi" initials="SA" lastIdx="1" clrIdx="0">
    <p:extLst>
      <p:ext uri="{19B8F6BF-5375-455C-9EA6-DF929625EA0E}">
        <p15:presenceInfo xmlns:p15="http://schemas.microsoft.com/office/powerpoint/2012/main" userId="S::avi@yale.edu::016206a9-3acf-4d04-9473-be90a77fcf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80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29" autoAdjust="0"/>
    <p:restoredTop sz="86449" autoAdjust="0"/>
  </p:normalViewPr>
  <p:slideViewPr>
    <p:cSldViewPr snapToGrid="0">
      <p:cViewPr varScale="1">
        <p:scale>
          <a:sx n="113" d="100"/>
          <a:sy n="113" d="100"/>
        </p:scale>
        <p:origin x="1528" y="17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-91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4292038-6B0F-2949-BFB3-4480D59261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3CBFB87-3130-8A40-8B9F-D30E7EF9A78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F0701F88-43FF-0741-8A3A-C0F52350229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3A87DA65-858F-5A45-B34A-C02AA0EBFC0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pitchFamily="2" charset="0"/>
              </a:defRPr>
            </a:lvl1pPr>
          </a:lstStyle>
          <a:p>
            <a:pPr>
              <a:defRPr/>
            </a:pPr>
            <a:fld id="{C746EC8E-B597-402D-9662-ABD14BABEE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A289FF7-9133-044D-B490-8A3FD0ABAE4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37CAAC1-3D1D-9E43-A83C-E5D89AC6506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ED26F54-2C52-46FF-BCE0-8696D754157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80789FC-DD11-5542-803A-9516EB334E3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8A87854-4AA0-1349-AAA1-90BFC8DE2E9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97C6A482-1B06-854B-9B2C-D5CE05B662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8DDF7C7-3008-4DC4-9F8B-1490BCFC99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6E7CF920-488B-42E0-9440-9A11B7D93D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59A8748-23BD-4604-ABD1-36CC9D1DFE60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FDAFEDA-D70D-4C20-A7EA-D2F3B7BEBA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89C75285-E37E-4014-8E71-F896080F15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C186DCFD-D70B-4812-BD91-F434C524AC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E05CEC3-A068-4B76-B054-2088C316CEBC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7FF909BF-E68B-4257-B1C7-493C40FF3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0362F85C-BCFE-4811-B73A-397FF5353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6AE9770D-EE50-408A-B9AC-65DFB5BE3B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E7FED8-4114-426E-AFA1-DD1BFBB9DE89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AAC9FE28-57EF-4166-9357-71412318ED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CDD2402A-E21D-4607-BC3D-9DCDE79B4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6AE9770D-EE50-408A-B9AC-65DFB5BE3B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E7FED8-4114-426E-AFA1-DD1BFBB9DE89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AAC9FE28-57EF-4166-9357-71412318ED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CDD2402A-E21D-4607-BC3D-9DCDE79B4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9541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6AE9770D-EE50-408A-B9AC-65DFB5BE3B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E7FED8-4114-426E-AFA1-DD1BFBB9DE89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AAC9FE28-57EF-4166-9357-71412318ED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CDD2402A-E21D-4607-BC3D-9DCDE79B4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812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17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4B0E816B-8497-42ED-AAFC-698C4827A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16A1499-5760-4D5F-9D28-0D4A9225FA87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5BF9D266-E370-4558-9DA3-DB2CB8BCE7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BAC30B81-DF9B-4FFE-82D2-095784BF9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138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1BE9D2E7-A188-4C48-B7D8-38E97A5274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2D633A0-AF10-46AA-AA57-D16228C66F20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7D7DBCA2-1119-49FA-A8B4-3F1D579AF2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28D001FF-7B49-4C26-944F-85DCA2A466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895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974D2720-3E47-4333-ADBA-198A535A13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40DA0DA-B95D-4575-B714-06F259E39FF6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606D1D41-43C1-4759-958F-F561B41379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229881FC-29EC-42CE-BA72-B7588D68C4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829D8A9A-C80E-4EFF-9BBF-F99485B097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274C7E9-F040-43A5-A02B-7B3564DE1EB4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E1B05469-F229-496A-9100-5080C50BF7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AD6AA1F7-2174-4613-889A-2E4CE30977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C3FE16A3-2607-4ABA-872C-8A431BF22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614397-364B-4882-8C56-416B97B7CD7D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825277C5-6FF6-472B-B1B2-A162AC929A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EEE28775-1141-4618-8163-256EE66CFA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7954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D97F732C-F89E-47E2-B59C-A12FFB782F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33D637-BCE5-4E5D-9874-9EFBFE9D9D08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5E4F0DE8-E8B5-4C7D-B055-95C406BC3C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06954C32-A2A8-47D3-9E0F-1137C1B689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EC461AAA-CFEF-42EE-8AF1-5A61282285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E89A6CA-A27A-48DC-A193-6688F0032372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7267D01B-0B18-468C-84E3-0EC1B30BF9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CE469E36-4F41-4F57-B693-9C7C11FBA4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C2E8DE37-7674-4FDC-BDA6-36D02C25C1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D4F0040-1B98-4F0E-BD49-DF658C3D7C95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FE40D393-2DEC-49FB-B799-1F946CFFA9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148EB59F-476B-4E98-B58A-D56625568C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94970420-6BEE-4A26-A5B6-1CBF978BE2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02A2EC-CEA9-4304-B5CE-E4AECC768278}" type="slidenum">
              <a:rPr lang="en-US" altLang="en-US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829884F7-6903-412F-8748-6D35529EB7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B6143852-93F3-4D3F-AFF6-82478CE0CD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88D94CA6-A8CB-4B96-A231-B80C7BBA1F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0EE775A-D9F7-4A95-B333-F891C5D4DA5D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BF1B1340-F7F3-4773-999D-DAC5CDB942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1A0AD820-C113-4453-9FD3-41D1AB4BBC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B11D5468-5ACE-4DA5-A8B3-8976C1D5A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0ED4EAF-AB70-4F97-88AE-0E564E534DC9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DC303E0B-E9C9-4AFB-88A2-B0CBA1A007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ABA8AF9E-F66F-45D5-B27C-7473154DBC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681E090F-6E9F-41B7-B8FC-51E19263B2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9C88994-3A7F-4528-A778-185C8514683A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D84D11C4-FDED-490D-B439-4268CDBFB3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EF7021B9-2DCA-441F-AAA2-93E810255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3158D98A-1AE4-4B3D-8A07-80E14B6E0F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79595F-FC7F-49B8-8036-A16B10273444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A74E424E-18A6-43CE-9BD1-8E7E197551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D392E193-B823-4104-BDD1-C6DCA2DFBA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FCE873E5-E47B-4999-A1BB-AFE04322DE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1BC784-645F-4333-A257-6F0A6CD37719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E188AC23-0335-4DE4-95C6-A4ECDAF6A2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CBEB557A-1930-49B0-AB43-C3944239C3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42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F5D8EF20-2B33-42A0-BE9B-7019395EC7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908165-D958-4DDB-9065-BCEC095E6272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435883FA-9470-47C6-B1C9-F4922A9052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542B7158-1EFC-46BC-9606-F2841363D7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9C1148F4-4F7F-4260-8B6E-87505DA2DA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A784DC-949B-4BF3-B1F2-10FEF9DEDAD0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DF05173A-578A-4DA8-9CB6-428F8B5CA8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55EDC5B3-11F6-45E3-8BF5-793B625554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A33D151D-6DE0-42D5-BDBB-75D3552ACC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63C6E41-7C41-477A-A042-BB5743EEB66C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C856F83E-1078-46D8-971F-88F38709C0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06AB2421-AE25-4CC7-866A-D96F9CA46B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130FC767-B009-47BF-8836-F0D0ADBED2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A89EB48-38D6-412A-A9D2-02EC89F1D3FB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15B628E2-0FB0-4C7E-B358-0771799475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3624952B-D60E-4C01-B858-312B412102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75467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2CC0B1F1-4027-4F0F-84D3-CDBE772BF9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2347DC2-786D-435A-BEA1-8D182729303C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A7A0605C-56F8-4CC7-8D92-C691C245A5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DFACDC2C-C783-4142-8BEB-94AF9BF865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2BE28AD6-7A01-4C91-921E-664C72FB8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CE38278-7045-46F9-8738-0D115AFF3EB3}" type="slidenum">
              <a:rPr lang="en-US" altLang="en-US" smtClean="0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BC503811-6399-4F76-AE3F-CDD6D3FD91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748BA5C-F97A-4C12-8192-68AAC075D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5962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F9686703-1D4F-4A73-9977-34826CDA13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AAD36A-233E-4946-8BDD-D60EF2FDF08B}" type="slidenum">
              <a:rPr lang="en-US" altLang="en-US" smtClean="0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F846CCB5-5FC2-49CC-86CB-DE765F76C8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719C2B-2379-4C10-91EA-C9016AF0FE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875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4DE291CD-D644-479A-ABD5-E39A631E7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32B2E1-1E5D-4455-B7B9-80520931EBA0}" type="slidenum">
              <a:rPr lang="en-US" altLang="en-US" smtClean="0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3F634500-8DF8-41E5-B6E5-99F08C6DF9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289C67B8-010B-44E3-B3AA-FD52CDD037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256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5CC4FA1-F6B0-4DF8-80CF-C24A0C167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627165-8720-4A3E-BB1B-84BD9974632A}" type="slidenum">
              <a:rPr lang="en-US" altLang="en-US" smtClean="0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CA18D602-CC5B-49CE-BD3D-4FC624967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28CDABDB-E051-45A9-9FDF-76F5D3F23E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3776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4EEFE8EC-9FB7-494F-95D5-D54EFD77EB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F50502EF-1D2E-49A5-8F74-E41804E2B0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245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B45B80D2-B09B-4EF2-A08E-DAB27994E9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11D1AC1C-4EBB-496B-9EBC-7F20F351A4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250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CB9BEDC9-DDB7-4C3C-B40A-C8652229F4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1C65E7B-61F4-475C-84B4-05AD95DE5E9F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1C36A8BF-4187-41C0-9B41-F46AF5CB1E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3AEB5067-E056-414F-A796-10B6C2F100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770B4F17-7C72-4550-896A-266464CFE9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75A050-B6EF-4DC0-99C9-9163C99DD141}" type="slidenum">
              <a:rPr lang="en-US" altLang="en-US" smtClean="0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3C73A33C-48D1-4870-89C8-93B8DC110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D28C2D32-5232-4587-95C3-BD4A6F6C20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309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770B4F17-7C72-4550-896A-266464CFE9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75A050-B6EF-4DC0-99C9-9163C99DD141}" type="slidenum">
              <a:rPr lang="en-US" altLang="en-US" smtClean="0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3C73A33C-48D1-4870-89C8-93B8DC110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D28C2D32-5232-4587-95C3-BD4A6F6C20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6785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065A10AD-B9E1-4E38-B90B-51628315A2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0C2740B-2768-4F54-BC7D-348373841C64}" type="slidenum">
              <a:rPr lang="en-US" altLang="en-US" smtClean="0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44F00883-9C05-4E86-8061-48CD97041D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1EB8696-636F-45F4-B55B-6B5B83AA76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1383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F3219F75-A620-4DC6-93E1-70E8922DA9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218678-FF48-4F82-A5B6-784F533A9B2A}" type="slidenum">
              <a:rPr lang="en-US" altLang="en-US" smtClean="0"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106FF359-D074-4953-97AD-952E01F9D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D2E3716-FC1F-4DF3-914D-840763D3D8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3000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F3219F75-A620-4DC6-93E1-70E8922DA9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218678-FF48-4F82-A5B6-784F533A9B2A}" type="slidenum">
              <a:rPr lang="en-US" altLang="en-US" smtClean="0"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106FF359-D074-4953-97AD-952E01F9D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D2E3716-FC1F-4DF3-914D-840763D3D8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9441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586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491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76CC587A-C085-461B-AE82-F7325038AA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1708C47-13E5-46CD-ABC4-30EF29CD2BB2}" type="slidenum">
              <a:rPr lang="en-US" altLang="en-US" smtClean="0">
                <a:latin typeface="Times New Roman" panose="02020603050405020304" pitchFamily="18" charset="0"/>
              </a:rPr>
              <a:pPr/>
              <a:t>56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09BD6E1D-3651-4601-A312-A02A89B8B5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355A315-1B1D-45F2-967E-8286B217D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9402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D40AB8A4-1FF0-4142-A37D-7E58A3DC07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DE4EFA4-EDDE-40B5-8F34-200A5FBD38F8}" type="slidenum">
              <a:rPr lang="en-US" altLang="en-US" smtClean="0"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E8407C7C-D1F4-45A8-BAAE-F20D818AAC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973B72F7-3EA1-4574-B6C3-B3321E7D64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7459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FC692DCC-7E49-469D-AB1F-DBF038CC3C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371644-D7DB-49E6-9E2F-2E803BDFBE6F}" type="slidenum">
              <a:rPr lang="en-US" altLang="en-US" smtClean="0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2E1D84D2-7561-4FAC-820C-8D01BADDD8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30F506B1-3D8C-449A-993F-8CAB470731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265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B6267618-D325-4D6F-B4DC-A5CC575208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3692990-6E56-4D35-BD90-190416A81C7B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6E6CCDBC-0080-4C1B-ACAA-2F709F28AE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227791CD-C623-4BAA-AB0B-E183BE12EA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38B68AE9-067B-4DE4-A360-1CCDAAC784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972B251-9BAC-4D5E-BDA4-F4D8BFCA3D04}" type="slidenum">
              <a:rPr lang="en-US" altLang="en-US" smtClean="0"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C5AE53C3-68CA-464C-80CC-FC5B9596D8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B4D9639F-17FE-48E0-B883-56E8C4790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4381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79D2A390-55CB-4D52-B48D-BE8DB57F64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16C769-28F3-4BA7-85C4-F4A09645EDA4}" type="slidenum">
              <a:rPr lang="en-US" altLang="en-US" sz="1300" smtClean="0">
                <a:latin typeface="Helvetica" panose="020B0604020202020204" pitchFamily="34" charset="0"/>
              </a:rPr>
              <a:pPr/>
              <a:t>61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7044DE52-28E2-457C-83E3-DF93B568AE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5C77CEE-8ED1-41A5-8883-97D781C5C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9810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4252785C-B554-49D9-9322-81CA85969A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30CEBB-66A6-4064-A8CA-F52A000F7EA0}" type="slidenum">
              <a:rPr lang="en-US" altLang="en-US" sz="1300" smtClean="0">
                <a:latin typeface="Helvetica" panose="020B0604020202020204" pitchFamily="34" charset="0"/>
              </a:rPr>
              <a:pPr/>
              <a:t>62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7664C5D0-3C53-4952-B1CC-58C127F5BB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D4961D3-BA7C-4F32-8F11-E16E18241A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0471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A9DF5BF9-D380-4F1E-8C81-62DBED7CE1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19CC6EB-6A1E-44E4-A1FE-D4F9975B1A0C}" type="slidenum">
              <a:rPr lang="en-US" altLang="en-US" sz="1300" smtClean="0">
                <a:latin typeface="Helvetica" panose="020B0604020202020204" pitchFamily="34" charset="0"/>
              </a:rPr>
              <a:pPr/>
              <a:t>63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641C21F9-BB85-4EEB-B298-D7E743DB88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CA3BE320-6DDF-4463-A0ED-10BB8B176C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9858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6898D962-7A00-4025-8C93-12B9EB1EDE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2B2D3FA-5ADC-4E9F-A445-8140FB7206DE}" type="slidenum">
              <a:rPr lang="en-US" altLang="en-US" sz="1300" smtClean="0">
                <a:latin typeface="Helvetica" panose="020B0604020202020204" pitchFamily="34" charset="0"/>
              </a:rPr>
              <a:pPr/>
              <a:t>65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4840C418-F6C3-4221-8EC8-773DA7888E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92FF5985-9A90-4B05-8A85-A7DDD69D4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7796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B780853B-ACD6-49B7-84A3-D0DB0EEE0C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9B165F3-AA10-48D0-A79E-6CD11187BFAE}" type="slidenum">
              <a:rPr lang="en-US" altLang="en-US" sz="1300" smtClean="0">
                <a:latin typeface="Helvetica" panose="020B0604020202020204" pitchFamily="34" charset="0"/>
              </a:rPr>
              <a:pPr/>
              <a:t>66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14522403-AEBD-4A2B-A911-EC4167B3C5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1541321-7349-4521-A5DA-7C4F252746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5557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60039F0D-7555-40B2-A349-A2FA179290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BD50E3E-DF79-475C-BC9A-DA4EF65F8D5C}" type="slidenum">
              <a:rPr lang="en-US" altLang="en-US" sz="1300" smtClean="0">
                <a:latin typeface="Helvetica" panose="020B0604020202020204" pitchFamily="34" charset="0"/>
              </a:rPr>
              <a:pPr/>
              <a:t>67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F5F09AA7-E97B-4326-A104-1EC9BADBB0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B228459E-F9BF-4D49-A53D-0349B8E3C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87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>
            <a:extLst>
              <a:ext uri="{FF2B5EF4-FFF2-40B4-BE49-F238E27FC236}">
                <a16:creationId xmlns:a16="http://schemas.microsoft.com/office/drawing/2014/main" id="{1A87D22A-DB78-4433-B574-CE7D51BBB4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FEBD32-27AB-48B0-8202-20449964CADD}" type="slidenum">
              <a:rPr lang="en-US" altLang="en-US" sz="1300" smtClean="0">
                <a:latin typeface="Helvetica" panose="020B0604020202020204" pitchFamily="34" charset="0"/>
              </a:rPr>
              <a:pPr/>
              <a:t>69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75972AF-0812-47B8-A2EA-6692B70876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2E30A1C3-48B0-4806-8481-2F805D8A9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135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47090E75-20C9-492E-A8E1-CA46BD6FC7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55418E6-809C-4662-89DF-BEF89E899F00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B65CDCB2-F76A-4019-900A-C03B6A3AA5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26B99814-4B6A-4EEF-9FAD-83D73A5AE3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5224D5E7-E3EB-41B1-9826-418BB7E56B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24DE445-2236-4A35-B82B-A5220EEE4671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DC336EF1-6542-40D6-A1D9-C69DACB2A1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D23A2B31-DB3C-4DB5-894A-BEAD12DDE4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23FF0752-631B-4837-8997-5DCFD4664B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363F8E3-1A48-4BB3-A5CF-D0A947C89F04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892DA693-929A-4C16-927D-FBB8F82E2E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1C9BAE9D-E811-4111-992F-434746110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17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1A2E241-E71B-4B35-B69B-2D69D5409309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A593407-3A83-4E89-8524-3F2D7E670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3C094EE-E8AB-42C7-A23E-1CE65617C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65B52CB-4EE3-4303-91A6-1E3D2BCA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E29D3E6-430F-439A-B7E4-DBD6A407A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3EBF474A-C9EA-4112-BDD8-3544E23F5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019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itchFamily="2" charset="0"/>
              </a:rPr>
              <a:t>h</a:t>
            </a: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6F57BE7D-8CFC-4E3D-B9D3-E99A00EC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94A9A856-762E-4DC7-9B2F-F993E5BF7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591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805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95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14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128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6944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1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76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56CC86-DC9C-4E77-87C2-24466C5E1D98}"/>
              </a:ext>
            </a:extLst>
          </p:cNvPr>
          <p:cNvSpPr/>
          <p:nvPr userDrawn="1"/>
        </p:nvSpPr>
        <p:spPr bwMode="auto">
          <a:xfrm>
            <a:off x="403932" y="843367"/>
            <a:ext cx="8313938" cy="3817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2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78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700"/>
            </a:lvl1pPr>
            <a:lvl2pPr marL="742950" indent="-285750">
              <a:buFont typeface="Wingdings" panose="05000000000000000000" pitchFamily="2" charset="2"/>
              <a:buChar char="§"/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136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420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E8EB374D-FC2E-49AD-94F6-BF0F89E9A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711A7626-44E9-4D96-BC9A-F6A4BE08D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5900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AC79F07-0E6C-44FE-917F-8A0EE9E669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584B750-FEEC-0B4D-999E-B75B39028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BB3E8C43-4EF8-44FA-8DCA-47F2442F5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2FE5170B-2E7A-4B4C-94CA-557F2ECD9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96210B7-549D-3546-82A3-21674AB19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id="{5C6426E9-6999-5448-90F1-0AD498E21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0880" y="6613525"/>
            <a:ext cx="5180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2" charset="0"/>
              </a:rPr>
              <a:t>13.</a:t>
            </a:r>
            <a:fld id="{47DE681D-3D41-4CB0-83AA-B406652BB5CF}" type="slidenum">
              <a:rPr lang="en-US" altLang="en-US" sz="1000" b="1" smtClean="0">
                <a:solidFill>
                  <a:srgbClr val="006699"/>
                </a:solidFill>
                <a:latin typeface="Helvetica" pitchFamily="2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pitchFamily="2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5195095-D590-3D45-BD5D-ED99265E4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E035EE4-E459-A34D-828B-D98F62D8E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itchFamily="2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319447EE-770B-4239-87AE-891B3223C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1700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BE30A934-7B5E-4C49-8AA9-85E72C0A931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1438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6:  </a:t>
            </a:r>
            <a:br>
              <a:rPr lang="en-US" altLang="en-US" dirty="0"/>
            </a:br>
            <a:r>
              <a:rPr lang="en-US" altLang="en-US" dirty="0"/>
              <a:t>File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9962686-EB10-476C-A6AC-E3D304176E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339" y="154782"/>
            <a:ext cx="77771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File Structure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99E21934-9FD8-4F70-8E28-C941EF28E4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954420"/>
            <a:ext cx="6774497" cy="431996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None - sequence of words, bytes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Simple record structure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Lines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Fixed length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Variable length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Complex Structures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Formatted document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Relocatable load file	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Can simulate last two with first method by inserting appropriate control characters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Who decides: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Operating system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Program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8D8E146-01B9-415C-A11A-1C26DC61C9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1520" y="128345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Access Methods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1397E407-429D-4692-9976-AF8F08D3D9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365" y="990206"/>
            <a:ext cx="7848599" cy="4529137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A</a:t>
            </a:r>
            <a:r>
              <a:rPr lang="en-US" altLang="en-US" b="1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file is fixed length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dirty="0">
                <a:solidFill>
                  <a:srgbClr val="0033CC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records</a:t>
            </a:r>
            <a:endParaRPr lang="en-US" altLang="en-US" b="1" dirty="0"/>
          </a:p>
          <a:p>
            <a:pPr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b="1" dirty="0"/>
              <a:t>Sequential Access</a:t>
            </a:r>
          </a:p>
          <a:p>
            <a:pPr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b="1" dirty="0">
                <a:solidFill>
                  <a:srgbClr val="000000"/>
                </a:solidFill>
              </a:rPr>
              <a:t>Direct Access</a:t>
            </a:r>
          </a:p>
          <a:p>
            <a:pPr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b="1" dirty="0">
                <a:solidFill>
                  <a:srgbClr val="000000"/>
                </a:solidFill>
              </a:rPr>
              <a:t>Other Access Methods</a:t>
            </a:r>
            <a:endParaRPr lang="en-US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8D8E146-01B9-415C-A11A-1C26DC61C9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5840" y="75192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Sequential Access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1397E407-429D-4692-9976-AF8F08D3D9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365" y="980156"/>
            <a:ext cx="7848599" cy="4529137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Operations</a:t>
            </a:r>
          </a:p>
          <a:p>
            <a:pPr lvl="1"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 next</a:t>
            </a:r>
          </a:p>
          <a:p>
            <a:pPr lvl="1"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 next </a:t>
            </a:r>
          </a:p>
          <a:p>
            <a:pPr lvl="1"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Reset</a:t>
            </a:r>
          </a:p>
          <a:p>
            <a:pPr lvl="1"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no read after last write  (rewrite)</a:t>
            </a:r>
          </a:p>
          <a:p>
            <a:pPr marL="457200" lvl="1" indent="0">
              <a:lnSpc>
                <a:spcPct val="90000"/>
              </a:lnSpc>
              <a:buNone/>
              <a:tabLst>
                <a:tab pos="3203575" algn="l"/>
                <a:tab pos="4056063" algn="l"/>
              </a:tabLst>
            </a:pPr>
            <a:endParaRPr lang="en-US" altLang="en-US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Figure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8FD60E2-26B2-468E-9ADA-D8D4695E2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080" y="3410888"/>
            <a:ext cx="4311015" cy="1378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92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8D8E146-01B9-415C-A11A-1C26DC61C9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1520" y="128345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 Access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1397E407-429D-4692-9976-AF8F08D3D9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365" y="964643"/>
            <a:ext cx="5595585" cy="44967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Operations</a:t>
            </a:r>
          </a:p>
          <a:p>
            <a:pPr lvl="1"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 </a:t>
            </a:r>
            <a:r>
              <a:rPr lang="en-US" altLang="en-US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pPr lvl="1"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 </a:t>
            </a:r>
            <a:r>
              <a:rPr lang="en-US" altLang="en-US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pPr lvl="1"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position to </a:t>
            </a:r>
            <a:r>
              <a:rPr lang="en-US" altLang="en-US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pPr lvl="2"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 next</a:t>
            </a:r>
          </a:p>
          <a:p>
            <a:pPr lvl="2"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 next </a:t>
            </a:r>
          </a:p>
          <a:p>
            <a:pPr lvl="2"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rewrite </a:t>
            </a:r>
            <a:r>
              <a:rPr lang="en-US" altLang="en-US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203575" algn="l"/>
                <a:tab pos="4056063" algn="l"/>
              </a:tabLst>
            </a:pPr>
            <a:r>
              <a:rPr lang="en-US" altLang="en-US" dirty="0"/>
              <a:t>	     </a:t>
            </a:r>
            <a:r>
              <a:rPr lang="en-US" altLang="en-US" i="1" dirty="0"/>
              <a:t>n</a:t>
            </a:r>
            <a:r>
              <a:rPr lang="en-US" altLang="en-US" dirty="0"/>
              <a:t> =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relative</a:t>
            </a:r>
            <a:r>
              <a:rPr lang="en-US" altLang="en-US" dirty="0">
                <a:solidFill>
                  <a:srgbClr val="0033CC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dirty="0">
                <a:solidFill>
                  <a:srgbClr val="0033CC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number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203575" algn="l"/>
                <a:tab pos="4056063" algn="l"/>
              </a:tabLst>
            </a:pPr>
            <a:r>
              <a:rPr lang="en-US" altLang="en-US" sz="800" dirty="0">
                <a:solidFill>
                  <a:srgbClr val="0033CC"/>
                </a:solidFill>
              </a:rPr>
              <a:t> </a:t>
            </a:r>
            <a:endParaRPr lang="en-US" altLang="en-US" sz="800" dirty="0"/>
          </a:p>
          <a:p>
            <a:pPr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dirty="0"/>
              <a:t>Relative block numbers allow OS to decide where file should be placed</a:t>
            </a:r>
          </a:p>
        </p:txBody>
      </p:sp>
    </p:spTree>
    <p:extLst>
      <p:ext uri="{BB962C8B-B14F-4D97-AF65-F5344CB8AC3E}">
        <p14:creationId xmlns:p14="http://schemas.microsoft.com/office/powerpoint/2010/main" val="2231559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9805" y="7459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Simulation of Sequential Access on Direct-access File</a:t>
            </a:r>
            <a:br>
              <a:rPr lang="en-US" altLang="en-US" sz="2200" dirty="0"/>
            </a:br>
            <a:r>
              <a:rPr lang="en-US" altLang="en-US" sz="2400" dirty="0">
                <a:highlight>
                  <a:srgbClr val="FFFF00"/>
                </a:highlight>
              </a:rPr>
              <a:t>(Self Study)</a:t>
            </a:r>
            <a:endParaRPr lang="en-US" altLang="en-US" sz="2200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C918AC22-6351-4060-911C-F46F6A5E3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218" y="1095273"/>
            <a:ext cx="5535592" cy="204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2539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3700664A-68A2-4820-AA5D-34D6B0576D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3324" y="124864"/>
            <a:ext cx="7903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Other Access Methods</a:t>
            </a:r>
            <a:br>
              <a:rPr lang="en-US" altLang="en-US" dirty="0"/>
            </a:b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C0EAA8-FD35-4A48-B21B-F54F29B77C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996013"/>
            <a:ext cx="6323648" cy="416369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Can be other access methods built on top of base methods</a:t>
            </a:r>
          </a:p>
          <a:p>
            <a:pPr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General involve creation of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index</a:t>
            </a:r>
            <a:r>
              <a:rPr lang="en-US" altLang="en-US" dirty="0">
                <a:solidFill>
                  <a:srgbClr val="000000"/>
                </a:solidFill>
              </a:rPr>
              <a:t> for the file</a:t>
            </a:r>
          </a:p>
          <a:p>
            <a:pPr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Keep index in memory for fast determination of location of data to be operated on (consider Universal Produce Code (UPC code) plus record of data about that item)</a:t>
            </a:r>
          </a:p>
          <a:p>
            <a:pPr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If the index is too large, create an in-memory index, which an index of a disk index</a:t>
            </a:r>
          </a:p>
          <a:p>
            <a:pPr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IBM indexed sequential-access method (ISAM)</a:t>
            </a:r>
          </a:p>
          <a:p>
            <a:pPr lvl="1"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Small master index, points to disk blocks of secondary index</a:t>
            </a:r>
          </a:p>
          <a:p>
            <a:pPr lvl="1"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File kept sorted on a defined key</a:t>
            </a:r>
          </a:p>
          <a:p>
            <a:pPr lvl="1"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All done by the OS</a:t>
            </a:r>
          </a:p>
          <a:p>
            <a:pPr>
              <a:lnSpc>
                <a:spcPct val="90000"/>
              </a:lnSpc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VMS operating system provides index and relative files as another example (see next slide)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0392" y="1047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of Index and Relative Files</a:t>
            </a:r>
            <a:br>
              <a:rPr lang="en-US" altLang="en-US" dirty="0"/>
            </a:b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3802F99-6447-4625-BEC8-79DB52B88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686" y="1109840"/>
            <a:ext cx="5261202" cy="354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082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2">
            <a:extLst>
              <a:ext uri="{FF2B5EF4-FFF2-40B4-BE49-F238E27FC236}">
                <a16:creationId xmlns:a16="http://schemas.microsoft.com/office/drawing/2014/main" id="{25BE7AEC-07DA-4065-A39B-D62187306F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4562" y="127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Disk Structure</a:t>
            </a:r>
          </a:p>
        </p:txBody>
      </p:sp>
      <p:sp>
        <p:nvSpPr>
          <p:cNvPr id="22531" name="Content Placeholder 3">
            <a:extLst>
              <a:ext uri="{FF2B5EF4-FFF2-40B4-BE49-F238E27FC236}">
                <a16:creationId xmlns:a16="http://schemas.microsoft.com/office/drawing/2014/main" id="{DD9C32BF-30B5-4B23-8669-58D6AE49D8C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7747" y="823123"/>
            <a:ext cx="7121823" cy="4358796"/>
          </a:xfrm>
        </p:spPr>
        <p:txBody>
          <a:bodyPr/>
          <a:lstStyle/>
          <a:p>
            <a:r>
              <a:rPr lang="en-US" altLang="en-US" dirty="0"/>
              <a:t>Disk can be subdivided into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partitions</a:t>
            </a:r>
          </a:p>
          <a:p>
            <a:r>
              <a:rPr lang="en-US" altLang="en-US" dirty="0"/>
              <a:t>Disks or partitions can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RAID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protected against failure</a:t>
            </a:r>
          </a:p>
          <a:p>
            <a:r>
              <a:rPr lang="en-US" altLang="en-US" dirty="0"/>
              <a:t>Disk or partition can be used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raw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without a file system,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formatted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with a file system</a:t>
            </a:r>
          </a:p>
          <a:p>
            <a:r>
              <a:rPr lang="en-US" altLang="en-US" dirty="0"/>
              <a:t>Partitions also known as minidisks, slices</a:t>
            </a:r>
          </a:p>
          <a:p>
            <a:r>
              <a:rPr lang="en-US" altLang="en-US" dirty="0"/>
              <a:t>Entity containing file system is known as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volume</a:t>
            </a:r>
          </a:p>
          <a:p>
            <a:r>
              <a:rPr lang="en-US" altLang="en-US" dirty="0"/>
              <a:t>Each volume containing a file system also tracks that file system’</a:t>
            </a:r>
            <a:r>
              <a:rPr lang="en-US" altLang="ja-JP" dirty="0"/>
              <a:t>s info in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device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directory</a:t>
            </a:r>
            <a:r>
              <a:rPr lang="en-US" altLang="ja-JP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or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volume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of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contents</a:t>
            </a:r>
          </a:p>
          <a:p>
            <a:r>
              <a:rPr lang="en-US" altLang="en-US" dirty="0"/>
              <a:t>In addition to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general-purpose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there are many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special-purpose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systems</a:t>
            </a:r>
            <a:r>
              <a:rPr lang="en-US" altLang="en-US" dirty="0"/>
              <a:t>, frequently all within the same operating system or computer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8984" y="1047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A Typical File-system Organization</a:t>
            </a:r>
          </a:p>
        </p:txBody>
      </p:sp>
      <p:pic>
        <p:nvPicPr>
          <p:cNvPr id="3" name="Picture 6" descr="10">
            <a:extLst>
              <a:ext uri="{FF2B5EF4-FFF2-40B4-BE49-F238E27FC236}">
                <a16:creationId xmlns:a16="http://schemas.microsoft.com/office/drawing/2014/main" id="{BB1EB00D-9011-425D-95CF-45D0F3CF0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594" y="1129766"/>
            <a:ext cx="6414023" cy="3409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301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2">
            <a:extLst>
              <a:ext uri="{FF2B5EF4-FFF2-40B4-BE49-F238E27FC236}">
                <a16:creationId xmlns:a16="http://schemas.microsoft.com/office/drawing/2014/main" id="{C8058584-11C1-41DB-99D5-09F204749D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8340"/>
            <a:ext cx="8229600" cy="663046"/>
          </a:xfrm>
        </p:spPr>
        <p:txBody>
          <a:bodyPr/>
          <a:lstStyle/>
          <a:p>
            <a:pPr eaLnBrk="1" hangingPunct="1"/>
            <a:r>
              <a:rPr lang="en-US" altLang="en-US" dirty="0"/>
              <a:t>Types of File Systems</a:t>
            </a:r>
            <a:br>
              <a:rPr lang="en-US" altLang="en-US" dirty="0"/>
            </a:b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24579" name="Content Placeholder 3">
            <a:extLst>
              <a:ext uri="{FF2B5EF4-FFF2-40B4-BE49-F238E27FC236}">
                <a16:creationId xmlns:a16="http://schemas.microsoft.com/office/drawing/2014/main" id="{AD147D40-244B-495A-95A4-1E30381E816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410" y="1024935"/>
            <a:ext cx="7688423" cy="4541073"/>
          </a:xfrm>
        </p:spPr>
        <p:txBody>
          <a:bodyPr/>
          <a:lstStyle/>
          <a:p>
            <a:r>
              <a:rPr lang="en-US" altLang="en-US" dirty="0"/>
              <a:t>We mostly talk of general-purpose file systems</a:t>
            </a:r>
          </a:p>
          <a:p>
            <a:r>
              <a:rPr lang="en-US" altLang="en-US" dirty="0"/>
              <a:t>But systems frequently have may file systems, some general- and some special- purpose</a:t>
            </a:r>
          </a:p>
          <a:p>
            <a:r>
              <a:rPr lang="en-US" altLang="en-US" dirty="0"/>
              <a:t>Consider Solaris has</a:t>
            </a:r>
          </a:p>
          <a:p>
            <a:pPr lvl="1"/>
            <a:r>
              <a:rPr lang="en-US" altLang="en-US" dirty="0" err="1"/>
              <a:t>tmpfs</a:t>
            </a:r>
            <a:r>
              <a:rPr lang="en-US" altLang="en-US" dirty="0"/>
              <a:t> – memory-based volatile FS for fast, temporary I/O</a:t>
            </a:r>
          </a:p>
          <a:p>
            <a:pPr lvl="1"/>
            <a:r>
              <a:rPr lang="en-US" altLang="en-US" dirty="0" err="1"/>
              <a:t>objfs</a:t>
            </a:r>
            <a:r>
              <a:rPr lang="en-US" altLang="en-US" dirty="0"/>
              <a:t> – interface into kernel memory to get kernel symbols for debugging</a:t>
            </a:r>
          </a:p>
          <a:p>
            <a:pPr lvl="1"/>
            <a:r>
              <a:rPr lang="en-US" altLang="en-US" dirty="0" err="1"/>
              <a:t>ctfs</a:t>
            </a:r>
            <a:r>
              <a:rPr lang="en-US" altLang="en-US" dirty="0"/>
              <a:t> – contract file system for managing daemons </a:t>
            </a:r>
          </a:p>
          <a:p>
            <a:pPr lvl="1"/>
            <a:r>
              <a:rPr lang="en-US" altLang="en-US" dirty="0" err="1"/>
              <a:t>lofs</a:t>
            </a:r>
            <a:r>
              <a:rPr lang="en-US" altLang="en-US" dirty="0"/>
              <a:t> – loopback file system allows one FS to be accessed in place of another</a:t>
            </a:r>
          </a:p>
          <a:p>
            <a:pPr lvl="1"/>
            <a:r>
              <a:rPr lang="en-US" altLang="en-US" dirty="0" err="1"/>
              <a:t>procfs</a:t>
            </a:r>
            <a:r>
              <a:rPr lang="en-US" altLang="en-US" dirty="0"/>
              <a:t> – kernel interface to process structures</a:t>
            </a:r>
          </a:p>
          <a:p>
            <a:pPr lvl="1"/>
            <a:r>
              <a:rPr lang="en-US" altLang="en-US" dirty="0" err="1"/>
              <a:t>ufs</a:t>
            </a:r>
            <a:r>
              <a:rPr lang="en-US" altLang="en-US" dirty="0"/>
              <a:t>, </a:t>
            </a:r>
            <a:r>
              <a:rPr lang="en-US" altLang="en-US" dirty="0" err="1"/>
              <a:t>zfs</a:t>
            </a:r>
            <a:r>
              <a:rPr lang="en-US" altLang="en-US" dirty="0"/>
              <a:t> – general purpose file systems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23F8973-D50F-4DF1-AD92-3DC692F224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3061" y="139850"/>
            <a:ext cx="7929563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AC2A110-A4D8-43F4-9C09-95BEEA7D7F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060" y="942090"/>
            <a:ext cx="7718425" cy="3494087"/>
          </a:xfrm>
        </p:spPr>
        <p:txBody>
          <a:bodyPr/>
          <a:lstStyle/>
          <a:p>
            <a:r>
              <a:rPr lang="en-US" altLang="en-US" dirty="0"/>
              <a:t>File Concept</a:t>
            </a:r>
          </a:p>
          <a:p>
            <a:r>
              <a:rPr lang="en-US" altLang="en-US" dirty="0"/>
              <a:t>Access Methods</a:t>
            </a:r>
          </a:p>
          <a:p>
            <a:r>
              <a:rPr lang="en-US" altLang="en-US" dirty="0"/>
              <a:t>Disk and Directory Structure</a:t>
            </a:r>
          </a:p>
          <a:p>
            <a:r>
              <a:rPr lang="en-US" altLang="en-US" dirty="0"/>
              <a:t>Protection</a:t>
            </a:r>
          </a:p>
          <a:p>
            <a:r>
              <a:rPr lang="en-US" altLang="en-US" dirty="0"/>
              <a:t>Memory-Mapped Files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D38BD3AB-ADA2-41E1-B7F5-5355D00439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9876" y="130630"/>
            <a:ext cx="8229600" cy="555806"/>
          </a:xfrm>
        </p:spPr>
        <p:txBody>
          <a:bodyPr/>
          <a:lstStyle/>
          <a:p>
            <a:pPr eaLnBrk="1" hangingPunct="1"/>
            <a:r>
              <a:rPr lang="en-US" altLang="en-US" dirty="0"/>
              <a:t>Directory Structure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FF944469-B704-4C95-B54F-B06D7A5DFE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9" y="944547"/>
            <a:ext cx="7862181" cy="512320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collection of nodes containing information about all files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>
                <a:latin typeface="Helvetica" panose="020B0604020202020204" pitchFamily="34" charset="0"/>
              </a:rPr>
              <a:t>Both the directory structure and the files reside on disk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FA0E160-EA21-4EED-AEA0-5382DEE31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169162"/>
              </p:ext>
            </p:extLst>
          </p:nvPr>
        </p:nvGraphicFramePr>
        <p:xfrm>
          <a:off x="2835212" y="1507255"/>
          <a:ext cx="3041077" cy="2642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2171594" imgH="1874473" progId="AcroExch.Document.DC">
                  <p:embed/>
                </p:oleObj>
              </mc:Choice>
              <mc:Fallback>
                <p:oleObj name="Acrobat Document" r:id="rId3" imgW="2171594" imgH="1874473" progId="AcroExch.Document.DC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FA0E160-EA21-4EED-AEA0-5382DEE31E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35212" y="1507255"/>
                        <a:ext cx="3041077" cy="2642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6974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ACF19F4-426B-4C1D-B08A-FA62E4E6A2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13" y="1298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Operations Performed on Directory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DB69FBC2-80F7-43A8-A6AB-561417C6C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603" y="1017551"/>
            <a:ext cx="7678899" cy="4530725"/>
          </a:xfrm>
        </p:spPr>
        <p:txBody>
          <a:bodyPr/>
          <a:lstStyle/>
          <a:p>
            <a:r>
              <a:rPr lang="en-US" altLang="en-US" dirty="0"/>
              <a:t>Search for a file</a:t>
            </a:r>
          </a:p>
          <a:p>
            <a:endParaRPr lang="en-US" altLang="en-US" sz="800" dirty="0"/>
          </a:p>
          <a:p>
            <a:r>
              <a:rPr lang="en-US" altLang="en-US" dirty="0"/>
              <a:t>Create a file</a:t>
            </a:r>
          </a:p>
          <a:p>
            <a:endParaRPr lang="en-US" altLang="en-US" sz="800" dirty="0"/>
          </a:p>
          <a:p>
            <a:r>
              <a:rPr lang="en-US" altLang="en-US" dirty="0"/>
              <a:t>Delete a file</a:t>
            </a:r>
          </a:p>
          <a:p>
            <a:endParaRPr lang="en-US" altLang="en-US" sz="800" dirty="0"/>
          </a:p>
          <a:p>
            <a:r>
              <a:rPr lang="en-US" altLang="en-US" dirty="0"/>
              <a:t>List a directory</a:t>
            </a:r>
          </a:p>
          <a:p>
            <a:endParaRPr lang="en-US" altLang="en-US" sz="800" dirty="0"/>
          </a:p>
          <a:p>
            <a:r>
              <a:rPr lang="en-US" altLang="en-US" dirty="0"/>
              <a:t>Rename a file</a:t>
            </a:r>
          </a:p>
          <a:p>
            <a:endParaRPr lang="en-US" altLang="en-US" sz="800" dirty="0"/>
          </a:p>
          <a:p>
            <a:r>
              <a:rPr lang="en-US" altLang="en-US" dirty="0"/>
              <a:t>Traverse the file system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47414293-0AF3-4A9F-BE3B-DCA02E9A75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8295" y="221066"/>
            <a:ext cx="7743825" cy="428346"/>
          </a:xfrm>
        </p:spPr>
        <p:txBody>
          <a:bodyPr/>
          <a:lstStyle/>
          <a:p>
            <a:pPr eaLnBrk="1" hangingPunct="1"/>
            <a:r>
              <a:rPr lang="en-US" altLang="en-US" dirty="0"/>
              <a:t>Directory Organization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79B2879-15AF-4085-9167-1D59489A4A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0150" y="1296242"/>
            <a:ext cx="6386356" cy="4491609"/>
          </a:xfrm>
        </p:spPr>
        <p:txBody>
          <a:bodyPr/>
          <a:lstStyle/>
          <a:p>
            <a:r>
              <a:rPr lang="en-US" altLang="en-US" dirty="0"/>
              <a:t>Efficiency – locating a file quickly</a:t>
            </a:r>
          </a:p>
          <a:p>
            <a:r>
              <a:rPr lang="en-US" altLang="en-US" dirty="0"/>
              <a:t>Naming – convenient to users</a:t>
            </a:r>
          </a:p>
          <a:p>
            <a:pPr lvl="1"/>
            <a:r>
              <a:rPr lang="en-US" altLang="en-US" dirty="0"/>
              <a:t>Two users can have same name for different files</a:t>
            </a:r>
          </a:p>
          <a:p>
            <a:pPr lvl="1"/>
            <a:r>
              <a:rPr lang="en-US" altLang="en-US" dirty="0"/>
              <a:t>The same file can have several different names</a:t>
            </a:r>
          </a:p>
          <a:p>
            <a:r>
              <a:rPr lang="en-US" altLang="en-US" dirty="0"/>
              <a:t>Grouping – logical grouping of files by properties, (e.g., all Java programs, all games, …)</a:t>
            </a:r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9B43EDD4-1D08-4BC5-8A60-7A07B4E85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933228"/>
            <a:ext cx="7188200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700" dirty="0">
                <a:latin typeface="Helvetica" panose="020B0604020202020204" pitchFamily="34" charset="0"/>
              </a:rPr>
              <a:t>The directory is organized logically to obtain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65A99D68-2D0E-4041-A56C-2E8506F0E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921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Single-Level Directory</a:t>
            </a:r>
            <a:endParaRPr lang="en-US" altLang="en-US" sz="2400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6992309-99B3-429C-97D5-9162A2154F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981273"/>
            <a:ext cx="7275512" cy="4130675"/>
          </a:xfrm>
        </p:spPr>
        <p:txBody>
          <a:bodyPr/>
          <a:lstStyle/>
          <a:p>
            <a:r>
              <a:rPr lang="en-US" altLang="en-US" dirty="0"/>
              <a:t>A single directory for all users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Naming problem</a:t>
            </a:r>
          </a:p>
          <a:p>
            <a:r>
              <a:rPr lang="en-US" altLang="en-US" dirty="0"/>
              <a:t>Grouping problem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27652" name="Rectangle 5">
            <a:extLst>
              <a:ext uri="{FF2B5EF4-FFF2-40B4-BE49-F238E27FC236}">
                <a16:creationId xmlns:a16="http://schemas.microsoft.com/office/drawing/2014/main" id="{A485EA9C-1F05-4BCE-9C7C-9A04E7B2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925" y="3746500"/>
            <a:ext cx="44069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2000">
              <a:latin typeface="Helvetica" panose="020B0604020202020204" pitchFamily="34" charset="0"/>
            </a:endParaRPr>
          </a:p>
        </p:txBody>
      </p:sp>
      <p:pic>
        <p:nvPicPr>
          <p:cNvPr id="27653" name="Picture 7">
            <a:extLst>
              <a:ext uri="{FF2B5EF4-FFF2-40B4-BE49-F238E27FC236}">
                <a16:creationId xmlns:a16="http://schemas.microsoft.com/office/drawing/2014/main" id="{76218F22-7939-4544-9D7D-2F1E40450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52" y="1517304"/>
            <a:ext cx="5527087" cy="1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BB8D356E-9517-4510-B89B-830CEC9429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9207" y="1140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Directory</a:t>
            </a:r>
            <a:endParaRPr lang="en-US" altLang="en-US" sz="2400" dirty="0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CB33359-9268-4EDE-93A3-90B81EE486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939910"/>
            <a:ext cx="7869237" cy="555625"/>
          </a:xfrm>
        </p:spPr>
        <p:txBody>
          <a:bodyPr/>
          <a:lstStyle/>
          <a:p>
            <a:r>
              <a:rPr lang="en-US" altLang="en-US" dirty="0"/>
              <a:t>Separate directory for each user</a:t>
            </a:r>
          </a:p>
        </p:txBody>
      </p:sp>
      <p:sp>
        <p:nvSpPr>
          <p:cNvPr id="28676" name="Rectangle 5">
            <a:extLst>
              <a:ext uri="{FF2B5EF4-FFF2-40B4-BE49-F238E27FC236}">
                <a16:creationId xmlns:a16="http://schemas.microsoft.com/office/drawing/2014/main" id="{E1D5DF09-0166-4795-A39B-12D29BA64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75" y="3739838"/>
            <a:ext cx="7002463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latin typeface="Helvetica" panose="020B0604020202020204" pitchFamily="34" charset="0"/>
              </a:rPr>
              <a:t>Path name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latin typeface="Helvetica" panose="020B0604020202020204" pitchFamily="34" charset="0"/>
              </a:rPr>
              <a:t>Can have the same file name for different user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latin typeface="Helvetica" panose="020B0604020202020204" pitchFamily="34" charset="0"/>
              </a:rPr>
              <a:t>Efficient searching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latin typeface="Helvetica" panose="020B0604020202020204" pitchFamily="34" charset="0"/>
              </a:rPr>
              <a:t>No grouping capability</a:t>
            </a:r>
          </a:p>
        </p:txBody>
      </p:sp>
      <p:pic>
        <p:nvPicPr>
          <p:cNvPr id="28677" name="Picture 8">
            <a:extLst>
              <a:ext uri="{FF2B5EF4-FFF2-40B4-BE49-F238E27FC236}">
                <a16:creationId xmlns:a16="http://schemas.microsoft.com/office/drawing/2014/main" id="{67867623-FB52-4C18-9523-A6343747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707" y="1467058"/>
            <a:ext cx="5903704" cy="2037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8349A3E-B928-493E-B782-F5B3F00068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193" y="14422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Tree-Structured Directories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pic>
        <p:nvPicPr>
          <p:cNvPr id="29699" name="Picture 6">
            <a:extLst>
              <a:ext uri="{FF2B5EF4-FFF2-40B4-BE49-F238E27FC236}">
                <a16:creationId xmlns:a16="http://schemas.microsoft.com/office/drawing/2014/main" id="{B50CD35F-5849-418A-BDA3-1E2065B42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690" y="1135470"/>
            <a:ext cx="6418908" cy="410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CE8C4438-D35F-4569-A192-4F79B30714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3186" y="14125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Acyclic-Graph Directories</a:t>
            </a:r>
            <a:r>
              <a:rPr lang="en-US" altLang="en-US" sz="2400" dirty="0">
                <a:highlight>
                  <a:srgbClr val="FFFF00"/>
                </a:highlight>
              </a:rPr>
              <a:t> (Self Study)</a:t>
            </a:r>
            <a:endParaRPr lang="en-US" altLang="en-US" sz="2400" dirty="0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7F1500EF-5192-4078-8D70-C47011CA42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867" y="1093788"/>
            <a:ext cx="7029450" cy="522287"/>
          </a:xfrm>
        </p:spPr>
        <p:txBody>
          <a:bodyPr/>
          <a:lstStyle/>
          <a:p>
            <a:r>
              <a:rPr lang="en-US" altLang="en-US" dirty="0"/>
              <a:t>Have shared subdirectories and files</a:t>
            </a:r>
          </a:p>
          <a:p>
            <a:r>
              <a:rPr lang="en-US" altLang="en-US" dirty="0"/>
              <a:t>Example</a:t>
            </a:r>
          </a:p>
        </p:txBody>
      </p:sp>
      <p:pic>
        <p:nvPicPr>
          <p:cNvPr id="32772" name="Picture 7" descr="10">
            <a:extLst>
              <a:ext uri="{FF2B5EF4-FFF2-40B4-BE49-F238E27FC236}">
                <a16:creationId xmlns:a16="http://schemas.microsoft.com/office/drawing/2014/main" id="{19C737FE-E339-4EEE-A6C3-70AEB5A3B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68" y="1992348"/>
            <a:ext cx="4232834" cy="342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116B4625-FB4C-47D0-8A30-A6CC09CC3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1238" y="189247"/>
            <a:ext cx="77184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Acyclic-Graph Directories (Cont.)</a:t>
            </a:r>
            <a:br>
              <a:rPr lang="en-US" altLang="en-US" dirty="0"/>
            </a:b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5CBDBADA-C34E-4024-A3E9-3C106235EE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3264" y="1120775"/>
            <a:ext cx="7564437" cy="4530725"/>
          </a:xfrm>
        </p:spPr>
        <p:txBody>
          <a:bodyPr/>
          <a:lstStyle/>
          <a:p>
            <a:r>
              <a:rPr lang="en-US" altLang="en-US" dirty="0"/>
              <a:t>Two different names (aliasing)</a:t>
            </a:r>
          </a:p>
          <a:p>
            <a:r>
              <a:rPr lang="en-US" altLang="en-US" dirty="0"/>
              <a:t>If </a:t>
            </a:r>
            <a:r>
              <a:rPr lang="en-US" altLang="en-US" b="1" i="1" dirty="0" err="1"/>
              <a:t>dict</a:t>
            </a:r>
            <a:r>
              <a:rPr lang="en-US" altLang="en-US" dirty="0"/>
              <a:t> deletes </a:t>
            </a:r>
            <a:r>
              <a:rPr lang="en-US" altLang="en-US" b="1" dirty="0"/>
              <a:t>w</a:t>
            </a:r>
            <a:r>
              <a:rPr lang="en-US" altLang="en-US" dirty="0"/>
              <a:t>/</a:t>
            </a:r>
            <a:r>
              <a:rPr lang="en-US" altLang="en-US" b="1" i="1" dirty="0"/>
              <a:t>list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 dangling pointer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	Solutions:</a:t>
            </a:r>
          </a:p>
          <a:p>
            <a:pPr lvl="1"/>
            <a:r>
              <a:rPr lang="en-US" altLang="en-US" dirty="0" err="1"/>
              <a:t>Backpointers</a:t>
            </a:r>
            <a:r>
              <a:rPr lang="en-US" altLang="en-US" dirty="0"/>
              <a:t>, so we can delete all pointers.</a:t>
            </a:r>
          </a:p>
          <a:p>
            <a:pPr lvl="2"/>
            <a:r>
              <a:rPr lang="en-US" altLang="en-US" dirty="0"/>
              <a:t>Variable size records a problem</a:t>
            </a:r>
          </a:p>
          <a:p>
            <a:pPr lvl="1"/>
            <a:r>
              <a:rPr lang="en-US" altLang="en-US" dirty="0" err="1"/>
              <a:t>Backpointers</a:t>
            </a:r>
            <a:r>
              <a:rPr lang="en-US" altLang="en-US" dirty="0"/>
              <a:t> using a daisy chain organization</a:t>
            </a:r>
          </a:p>
          <a:p>
            <a:pPr lvl="1"/>
            <a:r>
              <a:rPr lang="en-US" altLang="en-US" dirty="0"/>
              <a:t>Entry-hold-count solution</a:t>
            </a:r>
          </a:p>
          <a:p>
            <a:r>
              <a:rPr lang="en-US" altLang="en-US" dirty="0"/>
              <a:t>New directory entry type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</a:t>
            </a:r>
            <a:r>
              <a:rPr lang="en-US" altLang="en-US" dirty="0"/>
              <a:t> – another name (pointer) to an existing file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Resolve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follow pointer to locate the file</a:t>
            </a:r>
            <a:endParaRPr lang="en-US" altLang="en-US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687856A-A35F-4694-BA79-E5E5FE1710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302" y="83937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General Graph Directory </a:t>
            </a:r>
            <a:r>
              <a:rPr lang="en-US" altLang="en-US" sz="2400" dirty="0">
                <a:highlight>
                  <a:srgbClr val="FFFF00"/>
                </a:highlight>
              </a:rPr>
              <a:t>(Self Study)</a:t>
            </a:r>
            <a:endParaRPr lang="en-US" altLang="en-US" sz="2400" dirty="0"/>
          </a:p>
        </p:txBody>
      </p:sp>
      <p:pic>
        <p:nvPicPr>
          <p:cNvPr id="34819" name="Picture 6" descr="10">
            <a:extLst>
              <a:ext uri="{FF2B5EF4-FFF2-40B4-BE49-F238E27FC236}">
                <a16:creationId xmlns:a16="http://schemas.microsoft.com/office/drawing/2014/main" id="{76295A14-2EB3-45D4-833C-559743375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885" y="1225903"/>
            <a:ext cx="5387741" cy="319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27BDE1F1-2505-4238-9EC4-F1264D6FDB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877" y="9377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Current Directory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B4225E8E-BF7D-4B18-8AFA-C469132047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5737" y="944595"/>
            <a:ext cx="7560310" cy="49784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857500" algn="ctr"/>
              </a:tabLst>
            </a:pPr>
            <a:r>
              <a:rPr lang="en-US" altLang="en-US" dirty="0"/>
              <a:t>Can designate one of the directories as the current (working) directory</a:t>
            </a:r>
          </a:p>
          <a:p>
            <a:pPr lvl="1"/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/spell/mail/prog</a:t>
            </a:r>
          </a:p>
          <a:p>
            <a:pPr lvl="1"/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list</a:t>
            </a:r>
            <a:endParaRPr lang="en-US" altLang="en-US" dirty="0"/>
          </a:p>
          <a:p>
            <a:pPr>
              <a:lnSpc>
                <a:spcPct val="90000"/>
              </a:lnSpc>
              <a:tabLst>
                <a:tab pos="2857500" algn="ctr"/>
              </a:tabLst>
            </a:pPr>
            <a:r>
              <a:rPr lang="en-US" altLang="en-US" dirty="0"/>
              <a:t>Creating and deleting a file is done in current directory</a:t>
            </a:r>
          </a:p>
          <a:p>
            <a:pPr>
              <a:lnSpc>
                <a:spcPct val="90000"/>
              </a:lnSpc>
              <a:tabLst>
                <a:tab pos="2857500" algn="ctr"/>
              </a:tabLst>
            </a:pPr>
            <a:r>
              <a:rPr lang="en-US" altLang="en-US" dirty="0"/>
              <a:t>Example of creating a new file</a:t>
            </a:r>
          </a:p>
          <a:p>
            <a:pPr lvl="1">
              <a:lnSpc>
                <a:spcPct val="90000"/>
              </a:lnSpc>
              <a:tabLst>
                <a:tab pos="2857500" algn="ctr"/>
              </a:tabLst>
            </a:pPr>
            <a:r>
              <a:rPr lang="en-US" altLang="en-US" dirty="0"/>
              <a:t>If in current directory  is  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/mail</a:t>
            </a:r>
          </a:p>
          <a:p>
            <a:pPr lvl="1">
              <a:lnSpc>
                <a:spcPct val="90000"/>
              </a:lnSpc>
              <a:tabLst>
                <a:tab pos="2857500" algn="ctr"/>
              </a:tabLst>
            </a:pPr>
            <a:r>
              <a:rPr lang="en-US" altLang="en-US" dirty="0"/>
              <a:t>The command </a:t>
            </a:r>
          </a:p>
          <a:p>
            <a:pPr marL="0" indent="0">
              <a:lnSpc>
                <a:spcPct val="90000"/>
              </a:lnSpc>
              <a:buNone/>
              <a:tabLst>
                <a:tab pos="2857500" algn="ctr"/>
              </a:tabLst>
            </a:pPr>
            <a:r>
              <a:rPr lang="en-US" altLang="en-US" dirty="0"/>
              <a:t>                  </a:t>
            </a:r>
            <a:r>
              <a:rPr lang="en-US" altLang="en-US" b="1" dirty="0" err="1"/>
              <a:t>mkdir</a:t>
            </a:r>
            <a:r>
              <a:rPr lang="en-US" altLang="en-US" b="1" dirty="0"/>
              <a:t> &lt;</a:t>
            </a:r>
            <a:r>
              <a:rPr lang="en-US" altLang="en-US" b="1" dirty="0" err="1"/>
              <a:t>dir</a:t>
            </a:r>
            <a:r>
              <a:rPr lang="en-US" altLang="en-US" b="1" dirty="0"/>
              <a:t>-name&gt;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2857500" algn="ctr"/>
              </a:tabLst>
            </a:pPr>
            <a:r>
              <a:rPr lang="en-US" altLang="en-US" dirty="0"/>
              <a:t>Results in:</a:t>
            </a:r>
          </a:p>
          <a:p>
            <a:pPr lvl="1">
              <a:lnSpc>
                <a:spcPct val="90000"/>
              </a:lnSpc>
              <a:tabLst>
                <a:tab pos="2857500" algn="ctr"/>
              </a:tabLst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857500" algn="ctr"/>
              </a:tabLst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857500" algn="ctr"/>
              </a:tabLst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857500" algn="ctr"/>
              </a:tabLst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857500" algn="ctr"/>
              </a:tabLst>
            </a:pPr>
            <a:r>
              <a:rPr lang="en-US" altLang="en-US" dirty="0">
                <a:latin typeface="Helvetica" panose="020B0604020202020204" pitchFamily="34" charset="0"/>
              </a:rPr>
              <a:t>Deleting </a:t>
            </a:r>
            <a:r>
              <a:rPr lang="ja-JP" altLang="en-US" dirty="0">
                <a:latin typeface="Helvetica" panose="020B0604020202020204" pitchFamily="34" charset="0"/>
              </a:rPr>
              <a:t>“</a:t>
            </a:r>
            <a:r>
              <a:rPr lang="en-US" altLang="ja-JP" dirty="0">
                <a:latin typeface="Helvetica" panose="020B0604020202020204" pitchFamily="34" charset="0"/>
              </a:rPr>
              <a:t>mail</a:t>
            </a:r>
            <a:r>
              <a:rPr lang="ja-JP" altLang="en-US" dirty="0">
                <a:latin typeface="Helvetica" panose="020B0604020202020204" pitchFamily="34" charset="0"/>
              </a:rPr>
              <a:t>”</a:t>
            </a:r>
            <a:r>
              <a:rPr lang="en-US" altLang="ja-JP" dirty="0">
                <a:latin typeface="Helvetica" panose="020B0604020202020204" pitchFamily="34" charset="0"/>
              </a:rPr>
              <a:t> </a:t>
            </a:r>
            <a:r>
              <a:rPr lang="en-US" altLang="ja-JP" dirty="0">
                <a:latin typeface="Helvetica" panose="020B0604020202020204" pitchFamily="34" charset="0"/>
                <a:sym typeface="Symbol" panose="05050102010706020507" pitchFamily="18" charset="2"/>
              </a:rPr>
              <a:t> deleting the entire subtree rooted by </a:t>
            </a:r>
            <a:r>
              <a:rPr lang="ja-JP" altLang="en-US" dirty="0">
                <a:latin typeface="Helvetica" panose="020B0604020202020204" pitchFamily="34" charset="0"/>
                <a:sym typeface="Symbol" panose="05050102010706020507" pitchFamily="18" charset="2"/>
              </a:rPr>
              <a:t>“</a:t>
            </a:r>
            <a:r>
              <a:rPr lang="en-US" altLang="ja-JP" dirty="0">
                <a:latin typeface="Helvetica" panose="020B0604020202020204" pitchFamily="34" charset="0"/>
                <a:sym typeface="Symbol" panose="05050102010706020507" pitchFamily="18" charset="2"/>
              </a:rPr>
              <a:t>mail</a:t>
            </a:r>
            <a:r>
              <a:rPr lang="ja-JP" altLang="en-US" dirty="0">
                <a:latin typeface="Helvetica" panose="020B0604020202020204" pitchFamily="34" charset="0"/>
                <a:sym typeface="Symbol" panose="05050102010706020507" pitchFamily="18" charset="2"/>
              </a:rPr>
              <a:t>”</a:t>
            </a:r>
            <a:endParaRPr lang="en-US" altLang="en-US" dirty="0">
              <a:latin typeface="Helvetica" panose="020B0604020202020204" pitchFamily="34" charset="0"/>
            </a:endParaRPr>
          </a:p>
          <a:p>
            <a:pPr>
              <a:lnSpc>
                <a:spcPct val="90000"/>
              </a:lnSpc>
              <a:tabLst>
                <a:tab pos="2857500" algn="ctr"/>
              </a:tabLst>
            </a:pPr>
            <a:endParaRPr lang="en-US" altLang="en-US" dirty="0"/>
          </a:p>
          <a:p>
            <a:pPr marL="342900" lvl="1" indent="-342900">
              <a:lnSpc>
                <a:spcPct val="90000"/>
              </a:lnSpc>
              <a:buClr>
                <a:srgbClr val="993300"/>
              </a:buClr>
              <a:buSzPct val="90000"/>
              <a:buFont typeface="Monotype Sorts" pitchFamily="-84" charset="2"/>
              <a:buNone/>
              <a:tabLst>
                <a:tab pos="2857500" algn="ctr"/>
              </a:tabLst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</p:txBody>
      </p:sp>
      <p:sp>
        <p:nvSpPr>
          <p:cNvPr id="31748" name="Rectangle 11">
            <a:extLst>
              <a:ext uri="{FF2B5EF4-FFF2-40B4-BE49-F238E27FC236}">
                <a16:creationId xmlns:a16="http://schemas.microsoft.com/office/drawing/2014/main" id="{C4796BEF-77B3-4BDD-A44D-A76EC0749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88" y="5109210"/>
            <a:ext cx="7423150" cy="786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2857500" algn="ct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2857500" algn="ct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2857500" algn="ct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2857500" algn="ct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2857500" algn="ct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0" algn="ct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0" algn="ct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0" algn="ct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0" algn="ct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2000" dirty="0">
              <a:latin typeface="Helvetica" panose="020B0604020202020204" pitchFamily="34" charset="0"/>
            </a:endParaRPr>
          </a:p>
        </p:txBody>
      </p:sp>
      <p:pic>
        <p:nvPicPr>
          <p:cNvPr id="31749" name="Picture 1">
            <a:extLst>
              <a:ext uri="{FF2B5EF4-FFF2-40B4-BE49-F238E27FC236}">
                <a16:creationId xmlns:a16="http://schemas.microsoft.com/office/drawing/2014/main" id="{FC81682E-CF05-4DC4-841B-08EC50EA1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122" y="4016957"/>
            <a:ext cx="2384809" cy="87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4662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A87311EE-EAAE-42C5-87B1-E2BA40562E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4559" y="14989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File Concept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7B7C5E7-8176-4731-B84D-C095481726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7591" y="930580"/>
            <a:ext cx="7648575" cy="4530725"/>
          </a:xfrm>
        </p:spPr>
        <p:txBody>
          <a:bodyPr/>
          <a:lstStyle/>
          <a:p>
            <a:r>
              <a:rPr lang="en-US" altLang="en-US" dirty="0"/>
              <a:t>Contiguous logical address space</a:t>
            </a:r>
          </a:p>
          <a:p>
            <a:r>
              <a:rPr lang="en-US" altLang="en-US" dirty="0"/>
              <a:t>Types: </a:t>
            </a:r>
          </a:p>
          <a:p>
            <a:pPr lvl="1"/>
            <a:r>
              <a:rPr lang="en-US" altLang="en-US" dirty="0"/>
              <a:t>Data</a:t>
            </a:r>
          </a:p>
          <a:p>
            <a:pPr lvl="2"/>
            <a:r>
              <a:rPr lang="en-US" altLang="en-US" dirty="0"/>
              <a:t>Numeric</a:t>
            </a:r>
          </a:p>
          <a:p>
            <a:pPr lvl="2"/>
            <a:r>
              <a:rPr lang="en-US" altLang="en-US" dirty="0"/>
              <a:t>Character</a:t>
            </a:r>
          </a:p>
          <a:p>
            <a:pPr lvl="2"/>
            <a:r>
              <a:rPr lang="en-US" altLang="en-US" dirty="0"/>
              <a:t>Binary</a:t>
            </a:r>
          </a:p>
          <a:p>
            <a:pPr lvl="1"/>
            <a:r>
              <a:rPr lang="en-US" altLang="en-US" dirty="0"/>
              <a:t>Program</a:t>
            </a:r>
          </a:p>
          <a:p>
            <a:r>
              <a:rPr lang="en-US" altLang="en-US" dirty="0"/>
              <a:t>Contents defined by file’s creator</a:t>
            </a:r>
          </a:p>
          <a:p>
            <a:pPr lvl="1"/>
            <a:r>
              <a:rPr lang="en-US" altLang="en-US" dirty="0"/>
              <a:t>Many types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source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31061B50-56DF-4E7B-AC66-6978CD373F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221" y="1347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Protection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7007C22D-387E-4D4B-BBFE-5663BA7F20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951528"/>
            <a:ext cx="7451725" cy="4530725"/>
          </a:xfrm>
        </p:spPr>
        <p:txBody>
          <a:bodyPr/>
          <a:lstStyle/>
          <a:p>
            <a:r>
              <a:rPr lang="en-US" altLang="en-US" dirty="0"/>
              <a:t>File owner/creator should be able to control:</a:t>
            </a:r>
          </a:p>
          <a:p>
            <a:pPr lvl="1"/>
            <a:r>
              <a:rPr lang="en-US" altLang="en-US" dirty="0"/>
              <a:t>What can be done</a:t>
            </a:r>
          </a:p>
          <a:p>
            <a:pPr lvl="1"/>
            <a:r>
              <a:rPr lang="en-US" altLang="en-US" dirty="0"/>
              <a:t>By whom</a:t>
            </a:r>
          </a:p>
          <a:p>
            <a:r>
              <a:rPr lang="en-US" altLang="en-US" dirty="0"/>
              <a:t>Types of access</a:t>
            </a:r>
          </a:p>
          <a:p>
            <a:pPr lvl="1"/>
            <a:r>
              <a:rPr lang="en-US" altLang="en-US" b="1" dirty="0"/>
              <a:t>Read</a:t>
            </a:r>
          </a:p>
          <a:p>
            <a:pPr lvl="1"/>
            <a:r>
              <a:rPr lang="en-US" altLang="en-US" b="1" dirty="0"/>
              <a:t>Write</a:t>
            </a:r>
          </a:p>
          <a:p>
            <a:pPr lvl="1"/>
            <a:r>
              <a:rPr lang="en-US" altLang="en-US" b="1" dirty="0"/>
              <a:t>Execute</a:t>
            </a:r>
          </a:p>
          <a:p>
            <a:pPr lvl="1"/>
            <a:r>
              <a:rPr lang="en-US" altLang="en-US" b="1" dirty="0"/>
              <a:t>Append</a:t>
            </a:r>
          </a:p>
          <a:p>
            <a:pPr lvl="1"/>
            <a:r>
              <a:rPr lang="en-US" altLang="en-US" b="1" dirty="0"/>
              <a:t>Delete</a:t>
            </a:r>
          </a:p>
          <a:p>
            <a:pPr lvl="1"/>
            <a:r>
              <a:rPr lang="en-US" altLang="en-US" b="1" dirty="0"/>
              <a:t>List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5BF170C8-1BD2-476F-98D0-D50064B81C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7264" y="146872"/>
            <a:ext cx="7642549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Access Lists and Groups in Unix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277AB603-62F8-44D7-BFEE-9C6DE95A63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941480"/>
            <a:ext cx="7342188" cy="357505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dirty="0"/>
              <a:t>Mode of access:  read, write, execute</a:t>
            </a:r>
          </a:p>
          <a:p>
            <a:pPr>
              <a:lnSpc>
                <a:spcPct val="90000"/>
              </a:lnSpc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dirty="0"/>
              <a:t>Three classes of users on Unix / Linux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Monotype Sorts" pitchFamily="-84" charset="2"/>
              <a:buNone/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sz="1600" dirty="0"/>
              <a:t>	</a:t>
            </a:r>
            <a:r>
              <a:rPr lang="en-US" altLang="en-US" sz="800" dirty="0"/>
              <a:t>	</a:t>
            </a:r>
            <a:r>
              <a:rPr lang="en-US" altLang="en-US" sz="1600" dirty="0"/>
              <a:t>			RWX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Monotype Sorts" pitchFamily="-84" charset="2"/>
              <a:buNone/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sz="1600" dirty="0"/>
              <a:t>		a) </a:t>
            </a:r>
            <a:r>
              <a:rPr lang="en-US" altLang="en-US" sz="1600" b="1" dirty="0"/>
              <a:t>owner access</a:t>
            </a:r>
            <a:r>
              <a:rPr lang="en-US" altLang="en-US" sz="1600" dirty="0"/>
              <a:t> 	7	</a:t>
            </a:r>
            <a:r>
              <a:rPr lang="en-US" altLang="en-US" sz="1600" dirty="0">
                <a:sym typeface="Symbol" panose="05050102010706020507" pitchFamily="18" charset="2"/>
              </a:rPr>
              <a:t>	1 1 1</a:t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>				RWX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Monotype Sorts" pitchFamily="-84" charset="2"/>
              <a:buNone/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sz="1600" dirty="0">
                <a:sym typeface="Symbol" panose="05050102010706020507" pitchFamily="18" charset="2"/>
              </a:rPr>
              <a:t>		b) </a:t>
            </a:r>
            <a:r>
              <a:rPr lang="en-US" altLang="en-US" sz="1600" b="1" dirty="0">
                <a:sym typeface="Symbol" panose="05050102010706020507" pitchFamily="18" charset="2"/>
              </a:rPr>
              <a:t>group access</a:t>
            </a:r>
            <a:r>
              <a:rPr lang="en-US" altLang="en-US" sz="1600" dirty="0">
                <a:sym typeface="Symbol" panose="05050102010706020507" pitchFamily="18" charset="2"/>
              </a:rPr>
              <a:t> 	6	 	1 1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Monotype Sorts" pitchFamily="-84" charset="2"/>
              <a:buNone/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sz="1600" dirty="0">
                <a:sym typeface="Symbol" panose="05050102010706020507" pitchFamily="18" charset="2"/>
              </a:rPr>
              <a:t>					RWX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Monotype Sorts" pitchFamily="-84" charset="2"/>
              <a:buNone/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sz="1600" dirty="0">
                <a:sym typeface="Symbol" panose="05050102010706020507" pitchFamily="18" charset="2"/>
              </a:rPr>
              <a:t>		c) </a:t>
            </a:r>
            <a:r>
              <a:rPr lang="en-US" altLang="en-US" sz="1600" b="1" dirty="0">
                <a:sym typeface="Symbol" panose="05050102010706020507" pitchFamily="18" charset="2"/>
              </a:rPr>
              <a:t>public access</a:t>
            </a:r>
            <a:r>
              <a:rPr lang="en-US" altLang="en-US" sz="1600" dirty="0">
                <a:sym typeface="Symbol" panose="05050102010706020507" pitchFamily="18" charset="2"/>
              </a:rPr>
              <a:t>	1	 	0 0 1</a:t>
            </a:r>
          </a:p>
          <a:p>
            <a:pPr>
              <a:lnSpc>
                <a:spcPct val="90000"/>
              </a:lnSpc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Ask manager to create a group (unique name), say G, and add some users to the group.</a:t>
            </a:r>
          </a:p>
          <a:p>
            <a:pPr>
              <a:lnSpc>
                <a:spcPct val="90000"/>
              </a:lnSpc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For a file (say </a:t>
            </a:r>
            <a:r>
              <a:rPr lang="en-US" altLang="en-US" i="1" dirty="0">
                <a:sym typeface="Symbol" panose="05050102010706020507" pitchFamily="18" charset="2"/>
              </a:rPr>
              <a:t>game</a:t>
            </a:r>
            <a:r>
              <a:rPr lang="en-US" altLang="en-US" dirty="0">
                <a:sym typeface="Symbol" panose="05050102010706020507" pitchFamily="18" charset="2"/>
              </a:rPr>
              <a:t>) or subdirectory, define an appropriate access.</a:t>
            </a:r>
          </a:p>
          <a:p>
            <a:pPr>
              <a:lnSpc>
                <a:spcPct val="90000"/>
              </a:lnSpc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kumimoji="1" lang="en-US" altLang="en-US" dirty="0">
                <a:latin typeface="Arial" panose="020B0604020202020204" pitchFamily="34" charset="0"/>
                <a:sym typeface="Symbol" panose="05050102010706020507" pitchFamily="18" charset="2"/>
              </a:rPr>
              <a:t>Attach a group to a file</a:t>
            </a: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44036" name="Rectangle 13">
            <a:extLst>
              <a:ext uri="{FF2B5EF4-FFF2-40B4-BE49-F238E27FC236}">
                <a16:creationId xmlns:a16="http://schemas.microsoft.com/office/drawing/2014/main" id="{A138F952-386A-4F11-9935-B6FA25113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1397" y="4923697"/>
            <a:ext cx="5536642" cy="83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tabLst>
                <a:tab pos="1833563" algn="l"/>
                <a:tab pos="4459288" algn="l"/>
                <a:tab pos="5195888" algn="l"/>
                <a:tab pos="58880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1833563" algn="l"/>
                <a:tab pos="4459288" algn="l"/>
                <a:tab pos="5195888" algn="l"/>
                <a:tab pos="58880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1833563" algn="l"/>
                <a:tab pos="4459288" algn="l"/>
                <a:tab pos="5195888" algn="l"/>
                <a:tab pos="58880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1833563" algn="l"/>
                <a:tab pos="4459288" algn="l"/>
                <a:tab pos="5195888" algn="l"/>
                <a:tab pos="58880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1833563" algn="l"/>
                <a:tab pos="4459288" algn="l"/>
                <a:tab pos="5195888" algn="l"/>
                <a:tab pos="58880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33563" algn="l"/>
                <a:tab pos="4459288" algn="l"/>
                <a:tab pos="5195888" algn="l"/>
                <a:tab pos="58880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33563" algn="l"/>
                <a:tab pos="4459288" algn="l"/>
                <a:tab pos="5195888" algn="l"/>
                <a:tab pos="58880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33563" algn="l"/>
                <a:tab pos="4459288" algn="l"/>
                <a:tab pos="5195888" algn="l"/>
                <a:tab pos="58880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33563" algn="l"/>
                <a:tab pos="4459288" algn="l"/>
                <a:tab pos="5195888" algn="l"/>
                <a:tab pos="58880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Font typeface="Monotype Sorts" pitchFamily="-84" charset="2"/>
              <a:buNone/>
            </a:pPr>
            <a:br>
              <a:rPr kumimoji="1" lang="en-US" altLang="en-US" dirty="0">
                <a:latin typeface="Arial" panose="020B0604020202020204" pitchFamily="34" charset="0"/>
                <a:sym typeface="Symbol" panose="05050102010706020507" pitchFamily="18" charset="2"/>
              </a:rPr>
            </a:br>
            <a:r>
              <a:rPr kumimoji="1" lang="en-US" altLang="en-US" dirty="0">
                <a:latin typeface="Arial" panose="020B0604020202020204" pitchFamily="34" charset="0"/>
                <a:sym typeface="Symbol" panose="05050102010706020507" pitchFamily="18" charset="2"/>
              </a:rPr>
              <a:t>	         </a:t>
            </a:r>
            <a:r>
              <a:rPr kumimoji="1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chgrp</a:t>
            </a:r>
            <a:r>
              <a:rPr kumimoji="1" lang="en-US" alt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    G    game</a:t>
            </a:r>
          </a:p>
        </p:txBody>
      </p:sp>
      <p:pic>
        <p:nvPicPr>
          <p:cNvPr id="44037" name="Picture 1">
            <a:extLst>
              <a:ext uri="{FF2B5EF4-FFF2-40B4-BE49-F238E27FC236}">
                <a16:creationId xmlns:a16="http://schemas.microsoft.com/office/drawing/2014/main" id="{A6631249-4FFF-4880-A6E7-280DBA8C7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712" y="3989199"/>
            <a:ext cx="2034886" cy="75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D4FA8E4E-DE74-48ED-A591-88BF26AA11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9325" y="118391"/>
            <a:ext cx="77374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 Sample UNIX Directory Listing</a:t>
            </a:r>
            <a:br>
              <a:rPr lang="en-US" altLang="en-US" dirty="0"/>
            </a:b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pic>
        <p:nvPicPr>
          <p:cNvPr id="46083" name="Picture 4">
            <a:extLst>
              <a:ext uri="{FF2B5EF4-FFF2-40B4-BE49-F238E27FC236}">
                <a16:creationId xmlns:a16="http://schemas.microsoft.com/office/drawing/2014/main" id="{2742550A-BE1C-4724-A9AC-83F6503BD128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" t="27065" r="722" b="27065"/>
          <a:stretch>
            <a:fillRect/>
          </a:stretch>
        </p:blipFill>
        <p:spPr>
          <a:xfrm>
            <a:off x="2251404" y="1155562"/>
            <a:ext cx="5103416" cy="2332955"/>
          </a:xfrm>
          <a:noFill/>
        </p:spPr>
      </p:pic>
    </p:spTree>
    <p:extLst>
      <p:ext uri="{BB962C8B-B14F-4D97-AF65-F5344CB8AC3E}">
        <p14:creationId xmlns:p14="http://schemas.microsoft.com/office/powerpoint/2010/main" val="4209183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4F28242E-4A04-4121-BF10-45AB39388D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203" y="99588"/>
            <a:ext cx="7864475" cy="609600"/>
          </a:xfrm>
        </p:spPr>
        <p:txBody>
          <a:bodyPr/>
          <a:lstStyle/>
          <a:p>
            <a:pPr eaLnBrk="1" hangingPunct="1"/>
            <a:r>
              <a:rPr lang="en-US" altLang="en-US" sz="2700" dirty="0"/>
              <a:t>Windows 7 Access-Control List Management</a:t>
            </a:r>
            <a:br>
              <a:rPr lang="en-US" altLang="en-US" sz="2700" dirty="0"/>
            </a:br>
            <a:r>
              <a:rPr lang="en-US" altLang="en-US" sz="2800" dirty="0">
                <a:highlight>
                  <a:srgbClr val="FFFF00"/>
                </a:highlight>
              </a:rPr>
              <a:t>(Self Study)</a:t>
            </a:r>
            <a:endParaRPr lang="en-US" altLang="en-US" sz="2700" dirty="0"/>
          </a:p>
        </p:txBody>
      </p:sp>
      <p:pic>
        <p:nvPicPr>
          <p:cNvPr id="45059" name="Picture 2" descr="11_16.pdf">
            <a:extLst>
              <a:ext uri="{FF2B5EF4-FFF2-40B4-BE49-F238E27FC236}">
                <a16:creationId xmlns:a16="http://schemas.microsoft.com/office/drawing/2014/main" id="{83B81BDC-7461-44F5-9BBC-1F8E59892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5" y="1120775"/>
            <a:ext cx="3533775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61CFA52A-4082-4AB9-8FD4-C4510DCE1F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0263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6 (Cont’d):  File System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961465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D7B3BA29-83D7-4A71-BE91-2ACE557568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3152" y="153406"/>
            <a:ext cx="80470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 </a:t>
            </a:r>
            <a:endParaRPr kumimoji="1" lang="en-US" altLang="en-US" dirty="0"/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CAF3520-DA48-4C19-9CFC-44B653DEA5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8958" y="981818"/>
            <a:ext cx="7640984" cy="4530725"/>
          </a:xfrm>
        </p:spPr>
        <p:txBody>
          <a:bodyPr/>
          <a:lstStyle/>
          <a:p>
            <a:r>
              <a:rPr lang="en-US" altLang="en-US" dirty="0"/>
              <a:t>File-System Structure</a:t>
            </a:r>
          </a:p>
          <a:p>
            <a:r>
              <a:rPr lang="en-US" altLang="en-US" dirty="0"/>
              <a:t>File-System Operations</a:t>
            </a:r>
          </a:p>
          <a:p>
            <a:r>
              <a:rPr lang="en-US" altLang="en-US" dirty="0"/>
              <a:t>Allocation Methods</a:t>
            </a:r>
          </a:p>
        </p:txBody>
      </p:sp>
      <p:sp>
        <p:nvSpPr>
          <p:cNvPr id="7171" name="Rectangle 4">
            <a:extLst>
              <a:ext uri="{FF2B5EF4-FFF2-40B4-BE49-F238E27FC236}">
                <a16:creationId xmlns:a16="http://schemas.microsoft.com/office/drawing/2014/main" id="{9DCCA74D-FB81-46C5-BDA7-346388C66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25" y="1531938"/>
            <a:ext cx="70294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211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FDC630E2-6A19-41F9-B067-203AE5DB8A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601" y="113211"/>
            <a:ext cx="7762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File-System Structure</a:t>
            </a:r>
          </a:p>
        </p:txBody>
      </p:sp>
      <p:sp>
        <p:nvSpPr>
          <p:cNvPr id="11266" name="Rectangle 3">
            <a:extLst>
              <a:ext uri="{FF2B5EF4-FFF2-40B4-BE49-F238E27FC236}">
                <a16:creationId xmlns:a16="http://schemas.microsoft.com/office/drawing/2014/main" id="{44C2C079-F5DF-42D0-8D47-51C2C8C67A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7" y="937390"/>
            <a:ext cx="7312025" cy="4530725"/>
          </a:xfrm>
        </p:spPr>
        <p:txBody>
          <a:bodyPr/>
          <a:lstStyle/>
          <a:p>
            <a:r>
              <a:rPr lang="en-US" altLang="en-US" dirty="0"/>
              <a:t>File structure</a:t>
            </a:r>
          </a:p>
          <a:p>
            <a:pPr lvl="1"/>
            <a:r>
              <a:rPr lang="en-US" altLang="en-US" dirty="0"/>
              <a:t>Logical storage unit</a:t>
            </a:r>
          </a:p>
          <a:p>
            <a:pPr lvl="1"/>
            <a:r>
              <a:rPr lang="en-US" altLang="en-US" dirty="0"/>
              <a:t>Collection of related information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resides on secondary storage (disks)</a:t>
            </a:r>
          </a:p>
          <a:p>
            <a:pPr lvl="1"/>
            <a:r>
              <a:rPr lang="en-US" altLang="en-US" dirty="0"/>
              <a:t>Provided user interface to storage, mapping logical to physical</a:t>
            </a:r>
          </a:p>
          <a:p>
            <a:pPr lvl="1"/>
            <a:r>
              <a:rPr lang="en-US" altLang="en-US" dirty="0"/>
              <a:t>Provides efficient and convenient access to disk by allowing data to be stored, located retrieved easily</a:t>
            </a:r>
          </a:p>
          <a:p>
            <a:r>
              <a:rPr lang="en-US" altLang="en-US" dirty="0"/>
              <a:t>Disk provides in-place rewrite and random access</a:t>
            </a:r>
          </a:p>
          <a:p>
            <a:pPr lvl="1"/>
            <a:r>
              <a:rPr lang="en-US" altLang="en-US" dirty="0"/>
              <a:t>I/O transfers performed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blocks</a:t>
            </a:r>
            <a:r>
              <a:rPr lang="en-US" altLang="en-US" dirty="0"/>
              <a:t>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sectors</a:t>
            </a:r>
            <a:r>
              <a:rPr lang="en-US" altLang="en-US" dirty="0"/>
              <a:t> (usually 512 bytes)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FCB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storage structure consisting of information about a file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Device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driver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controls the physical device </a:t>
            </a:r>
          </a:p>
          <a:p>
            <a:r>
              <a:rPr lang="en-US" altLang="en-US" dirty="0"/>
              <a:t>File system organized into layers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06019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B4D5E75F-FA80-449A-915F-D2BD587208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9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Layered File System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41F3BCD-EC43-449D-BDE4-031AB51C6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257" y="1084080"/>
            <a:ext cx="2032268" cy="396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953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CDBB66CE-15D9-45C4-9141-1EC5CCDA6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3115"/>
            <a:ext cx="8229600" cy="576262"/>
          </a:xfrm>
        </p:spPr>
        <p:txBody>
          <a:bodyPr/>
          <a:lstStyle/>
          <a:p>
            <a:r>
              <a:rPr lang="en-US" altLang="en-US" dirty="0"/>
              <a:t>File System Layers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DDAD3471-F4DF-5B4A-AD80-1B5DCFD21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6" y="933252"/>
            <a:ext cx="7792614" cy="4798245"/>
          </a:xfrm>
        </p:spPr>
        <p:txBody>
          <a:bodyPr/>
          <a:lstStyle/>
          <a:p>
            <a:pPr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Device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drivers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manage I/O devices at the I/O control layer</a:t>
            </a:r>
          </a:p>
          <a:p>
            <a:pPr marL="457200" lvl="1" indent="0">
              <a:buNone/>
              <a:defRPr/>
            </a:pPr>
            <a:r>
              <a:rPr lang="en-US" altLang="en-US" dirty="0"/>
              <a:t>   Given commands like </a:t>
            </a:r>
          </a:p>
          <a:p>
            <a:pPr marL="457200" lvl="1" indent="0">
              <a:buNone/>
              <a:defRPr/>
            </a:pPr>
            <a:r>
              <a:rPr lang="en-US" altLang="ja-JP" dirty="0"/>
              <a:t>        </a:t>
            </a:r>
            <a:r>
              <a:rPr lang="en-US" altLang="ja-JP" sz="1600" dirty="0"/>
              <a:t>read drive1, cylinder 72, track 2, sector 10, into memory location 1060</a:t>
            </a:r>
          </a:p>
          <a:p>
            <a:pPr marL="457200" lvl="1" indent="0">
              <a:buNone/>
              <a:defRPr/>
            </a:pPr>
            <a:r>
              <a:rPr lang="en-US" altLang="ja-JP" dirty="0"/>
              <a:t>   Outputs low-level hardware specific commands to hardware controller</a:t>
            </a:r>
            <a:endParaRPr lang="en-US" altLang="ja-JP" b="1" dirty="0">
              <a:solidFill>
                <a:srgbClr val="3366FF"/>
              </a:solidFill>
            </a:endParaRPr>
          </a:p>
          <a:p>
            <a:pPr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given command like </a:t>
            </a:r>
            <a:r>
              <a:rPr lang="ja-JP" altLang="en-US" dirty="0"/>
              <a:t>“</a:t>
            </a:r>
            <a:r>
              <a:rPr lang="en-US" altLang="ja-JP" dirty="0"/>
              <a:t>retrieve block 123</a:t>
            </a:r>
            <a:r>
              <a:rPr lang="ja-JP" altLang="en-US" dirty="0"/>
              <a:t>”</a:t>
            </a:r>
            <a:r>
              <a:rPr lang="en-US" altLang="ja-JP" dirty="0"/>
              <a:t> translates to device driver</a:t>
            </a:r>
          </a:p>
          <a:p>
            <a:pPr>
              <a:defRPr/>
            </a:pPr>
            <a:r>
              <a:rPr lang="en-US" altLang="en-US" dirty="0"/>
              <a:t>Also manages memory buffers and caches (allocation, freeing, replacement) </a:t>
            </a:r>
          </a:p>
          <a:p>
            <a:pPr lvl="1">
              <a:defRPr/>
            </a:pPr>
            <a:r>
              <a:rPr lang="en-US" altLang="en-US" dirty="0"/>
              <a:t>Buffers hold data in transit</a:t>
            </a:r>
          </a:p>
          <a:p>
            <a:pPr lvl="1">
              <a:defRPr/>
            </a:pPr>
            <a:r>
              <a:rPr lang="en-US" altLang="en-US" dirty="0"/>
              <a:t>Caches hold frequently used data</a:t>
            </a:r>
            <a:endParaRPr lang="en-US" altLang="ja-JP" b="1" dirty="0">
              <a:solidFill>
                <a:srgbClr val="3366FF"/>
              </a:solidFill>
            </a:endParaRPr>
          </a:p>
          <a:p>
            <a:pPr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organization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module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understands files, logical address, and physical blocks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Translates logical block # to physical block #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Manages free space, disk allocation</a:t>
            </a:r>
          </a:p>
          <a:p>
            <a:pPr marL="1027113" lvl="3" indent="-341313"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endParaRPr lang="en-US" altLang="en-US" dirty="0"/>
          </a:p>
          <a:p>
            <a:pPr lvl="1"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endParaRPr lang="en-US" altLang="en-US" dirty="0"/>
          </a:p>
          <a:p>
            <a:pPr marL="1027113" lvl="3" indent="-341313"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8533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D1679D0F-FB9C-4217-AF0B-A91D899C71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1729" y="144183"/>
            <a:ext cx="8229600" cy="576262"/>
          </a:xfrm>
        </p:spPr>
        <p:txBody>
          <a:bodyPr/>
          <a:lstStyle/>
          <a:p>
            <a:r>
              <a:rPr lang="en-US" altLang="en-US" dirty="0"/>
              <a:t>File System Layers (Cont.)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190C61EE-E2DF-40C7-AD60-5A1AC90768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91399" y="979706"/>
            <a:ext cx="6659471" cy="500631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manages metadata information</a:t>
            </a:r>
          </a:p>
          <a:p>
            <a:pPr lvl="1"/>
            <a:r>
              <a:rPr lang="en-US" altLang="en-US" dirty="0"/>
              <a:t>Translates file name into file number, file handle, location by maintaining file control blocks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inodes</a:t>
            </a:r>
            <a:r>
              <a:rPr lang="en-US" altLang="en-US" dirty="0"/>
              <a:t> in UNIX)</a:t>
            </a:r>
          </a:p>
          <a:p>
            <a:pPr lvl="1"/>
            <a:r>
              <a:rPr lang="en-US" altLang="en-US" dirty="0"/>
              <a:t>Directory management</a:t>
            </a:r>
          </a:p>
          <a:p>
            <a:pPr lvl="1"/>
            <a:r>
              <a:rPr lang="en-US" altLang="en-US" dirty="0"/>
              <a:t>Protection</a:t>
            </a:r>
          </a:p>
          <a:p>
            <a:r>
              <a:rPr lang="en-US" altLang="en-US" dirty="0"/>
              <a:t>Layering useful for reducing complexity and redundancy, but adds overhead and can decrease performance </a:t>
            </a:r>
          </a:p>
          <a:p>
            <a:r>
              <a:rPr lang="en-US" altLang="en-US" dirty="0"/>
              <a:t>Logical layers can be implemented by any coding method according to OS designer</a:t>
            </a:r>
          </a:p>
        </p:txBody>
      </p:sp>
    </p:spTree>
    <p:extLst>
      <p:ext uri="{BB962C8B-B14F-4D97-AF65-F5344CB8AC3E}">
        <p14:creationId xmlns:p14="http://schemas.microsoft.com/office/powerpoint/2010/main" val="1520247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822FA0E-4125-4F49-9BE5-C72BAB457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893" y="15594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File Attributes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C780046D-9741-40EC-933F-FFEA08E523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5067" y="944549"/>
            <a:ext cx="7493389" cy="4379835"/>
          </a:xfrm>
        </p:spPr>
        <p:txBody>
          <a:bodyPr/>
          <a:lstStyle/>
          <a:p>
            <a:r>
              <a:rPr lang="en-US" altLang="en-US" b="1" dirty="0"/>
              <a:t>Name</a:t>
            </a:r>
            <a:r>
              <a:rPr lang="en-US" altLang="en-US" dirty="0"/>
              <a:t> – only information kept in human-readable form</a:t>
            </a:r>
          </a:p>
          <a:p>
            <a:r>
              <a:rPr lang="en-US" altLang="en-US" b="1" dirty="0"/>
              <a:t>Identifier</a:t>
            </a:r>
            <a:r>
              <a:rPr lang="en-US" altLang="en-US" dirty="0"/>
              <a:t> – unique tag (number) identifies file within file system</a:t>
            </a:r>
          </a:p>
          <a:p>
            <a:r>
              <a:rPr lang="en-US" altLang="en-US" b="1" dirty="0"/>
              <a:t>Type</a:t>
            </a:r>
            <a:r>
              <a:rPr lang="en-US" altLang="en-US" dirty="0"/>
              <a:t> – needed for systems that support different types</a:t>
            </a:r>
          </a:p>
          <a:p>
            <a:r>
              <a:rPr lang="en-US" altLang="en-US" b="1" dirty="0"/>
              <a:t>Location</a:t>
            </a:r>
            <a:r>
              <a:rPr lang="en-US" altLang="en-US" dirty="0"/>
              <a:t> – pointer to file location on device</a:t>
            </a:r>
          </a:p>
          <a:p>
            <a:r>
              <a:rPr lang="en-US" altLang="en-US" b="1" dirty="0"/>
              <a:t>Size</a:t>
            </a:r>
            <a:r>
              <a:rPr lang="en-US" altLang="en-US" dirty="0"/>
              <a:t> – current file size</a:t>
            </a:r>
          </a:p>
          <a:p>
            <a:r>
              <a:rPr lang="en-US" altLang="en-US" b="1" dirty="0"/>
              <a:t>Protection</a:t>
            </a:r>
            <a:r>
              <a:rPr lang="en-US" altLang="en-US" dirty="0"/>
              <a:t> – controls who can do reading, writing, executing</a:t>
            </a:r>
          </a:p>
          <a:p>
            <a:r>
              <a:rPr lang="en-US" altLang="en-US" b="1" dirty="0"/>
              <a:t>Time, date, and user identification</a:t>
            </a:r>
            <a:r>
              <a:rPr lang="en-US" altLang="en-US" dirty="0"/>
              <a:t> – data for protection, security, and usage monitoring</a:t>
            </a:r>
          </a:p>
          <a:p>
            <a:r>
              <a:rPr lang="en-US" altLang="en-US" dirty="0"/>
              <a:t>Information about files are kept in the directory structure, which is maintained on the disk</a:t>
            </a:r>
          </a:p>
          <a:p>
            <a:r>
              <a:rPr lang="en-US" altLang="en-US" dirty="0"/>
              <a:t>Many variations, including extended file attributes such as file checksum</a:t>
            </a:r>
          </a:p>
          <a:p>
            <a:r>
              <a:rPr lang="en-US" altLang="en-US" dirty="0"/>
              <a:t>Information kept in the directory structure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A04F131A-A739-914E-88E5-9EB8F84E8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854" y="961529"/>
            <a:ext cx="7596673" cy="5227184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Many file systems, sometimes many within an operating system</a:t>
            </a:r>
          </a:p>
          <a:p>
            <a:pPr lvl="1">
              <a:defRPr/>
            </a:pPr>
            <a:r>
              <a:rPr lang="en-US" altLang="en-US" dirty="0"/>
              <a:t>Each with its own format:</a:t>
            </a:r>
          </a:p>
          <a:p>
            <a:pPr lvl="1">
              <a:defRPr/>
            </a:pPr>
            <a:r>
              <a:rPr lang="en-US" altLang="en-US" dirty="0"/>
              <a:t>CD-ROM is ISO 9660; </a:t>
            </a:r>
          </a:p>
          <a:p>
            <a:pPr lvl="1">
              <a:defRPr/>
            </a:pPr>
            <a:r>
              <a:rPr lang="en-US" altLang="en-US" dirty="0"/>
              <a:t>Unix has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UFS</a:t>
            </a:r>
            <a:r>
              <a:rPr lang="en-US" altLang="en-US" dirty="0"/>
              <a:t>, FFS;  </a:t>
            </a:r>
          </a:p>
          <a:p>
            <a:pPr lvl="1">
              <a:defRPr/>
            </a:pPr>
            <a:r>
              <a:rPr lang="en-US" altLang="en-US" dirty="0"/>
              <a:t>Windows has FAT, FAT32, NTFS as well as floppy, CD, DVD Blu-ray, </a:t>
            </a:r>
          </a:p>
          <a:p>
            <a:pPr lvl="1">
              <a:defRPr/>
            </a:pPr>
            <a:r>
              <a:rPr lang="en-US" altLang="en-US" dirty="0"/>
              <a:t>Linux has more than 130 types,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extended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ext3 and ext4 leading; plus distributed file systems, etc.)</a:t>
            </a:r>
          </a:p>
          <a:p>
            <a:pPr lvl="1">
              <a:defRPr/>
            </a:pPr>
            <a:r>
              <a:rPr lang="en-US" altLang="en-US" dirty="0"/>
              <a:t>New ones still arriving – ZFS, </a:t>
            </a:r>
            <a:r>
              <a:rPr lang="en-US" altLang="en-US" dirty="0" err="1"/>
              <a:t>GoogleFS</a:t>
            </a:r>
            <a:r>
              <a:rPr lang="en-US" altLang="en-US" dirty="0"/>
              <a:t>, Oracle ASM, FUSE</a:t>
            </a:r>
          </a:p>
          <a:p>
            <a:pPr marL="0" lvl="1" indent="0">
              <a:buClr>
                <a:srgbClr val="993300"/>
              </a:buClr>
              <a:buSzPct val="90000"/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32C148-39C6-43A1-9B46-BD1D8A3A80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4848" y="119555"/>
            <a:ext cx="8229600" cy="576262"/>
          </a:xfrm>
        </p:spPr>
        <p:txBody>
          <a:bodyPr/>
          <a:lstStyle/>
          <a:p>
            <a:r>
              <a:rPr lang="en-US" altLang="en-US" dirty="0"/>
              <a:t>File System Layers (Cont.) </a:t>
            </a:r>
            <a:br>
              <a:rPr lang="en-US" altLang="en-US" dirty="0"/>
            </a:b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4992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DB183F6F-CF73-40EC-8D07-F3938BC23E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7354" y="122546"/>
            <a:ext cx="7724775" cy="591355"/>
          </a:xfrm>
        </p:spPr>
        <p:txBody>
          <a:bodyPr/>
          <a:lstStyle/>
          <a:p>
            <a:pPr eaLnBrk="1" hangingPunct="1"/>
            <a:r>
              <a:rPr lang="en-US" altLang="en-US" dirty="0"/>
              <a:t>File-System Operations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F5FDD909-A5BC-4211-8C91-9570F3CAE4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8612" y="942677"/>
            <a:ext cx="7491817" cy="4562577"/>
          </a:xfrm>
        </p:spPr>
        <p:txBody>
          <a:bodyPr/>
          <a:lstStyle/>
          <a:p>
            <a:r>
              <a:rPr lang="en-US" altLang="en-US" dirty="0"/>
              <a:t>We have system calls at the API level, but how do we implement their functions?</a:t>
            </a:r>
          </a:p>
          <a:p>
            <a:pPr lvl="1"/>
            <a:r>
              <a:rPr lang="en-US" altLang="en-US" dirty="0"/>
              <a:t>On-disk and in-memory structures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Boot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contains info needed by system to boot OS from that volume</a:t>
            </a:r>
          </a:p>
          <a:p>
            <a:pPr lvl="1"/>
            <a:r>
              <a:rPr lang="en-US" altLang="en-US" dirty="0"/>
              <a:t>Needed if volume contains OS, usually first block of volume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Volume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superblock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000000"/>
                </a:solidFill>
              </a:rPr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contains volume details</a:t>
            </a:r>
          </a:p>
          <a:p>
            <a:pPr lvl="1"/>
            <a:r>
              <a:rPr lang="en-US" altLang="en-US" dirty="0"/>
              <a:t>Total # of blocks, # of free blocks, block size, free block pointers or array</a:t>
            </a:r>
          </a:p>
          <a:p>
            <a:r>
              <a:rPr lang="en-US" altLang="en-US" dirty="0"/>
              <a:t>Directory structure organizes the files</a:t>
            </a:r>
          </a:p>
          <a:p>
            <a:pPr lvl="1"/>
            <a:r>
              <a:rPr lang="en-US" altLang="en-US" dirty="0"/>
              <a:t>Names and inode numbers, master file table</a:t>
            </a:r>
          </a:p>
        </p:txBody>
      </p:sp>
    </p:spTree>
    <p:extLst>
      <p:ext uri="{BB962C8B-B14F-4D97-AF65-F5344CB8AC3E}">
        <p14:creationId xmlns:p14="http://schemas.microsoft.com/office/powerpoint/2010/main" val="1378548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A61E6968-23CC-4041-AF8F-B396E75F1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8844" y="137735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File Control Block (FCB)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5CBF3188-619B-44AD-816A-4D225B7F40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8613" y="1027520"/>
            <a:ext cx="6539710" cy="4487160"/>
          </a:xfrm>
        </p:spPr>
        <p:txBody>
          <a:bodyPr/>
          <a:lstStyle/>
          <a:p>
            <a:r>
              <a:rPr lang="en-US" altLang="en-US" dirty="0"/>
              <a:t>OS maintains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FCB </a:t>
            </a:r>
            <a:r>
              <a:rPr lang="en-US" altLang="en-US" dirty="0"/>
              <a:t>per file, which  contains many details about the file</a:t>
            </a:r>
          </a:p>
          <a:p>
            <a:pPr lvl="1"/>
            <a:r>
              <a:rPr lang="en-US" altLang="en-US" dirty="0"/>
              <a:t>Typically, inode number, permissions, size, dates</a:t>
            </a:r>
          </a:p>
          <a:p>
            <a:pPr lvl="1"/>
            <a:r>
              <a:rPr lang="en-US" altLang="en-US" dirty="0"/>
              <a:t>Example</a:t>
            </a:r>
          </a:p>
        </p:txBody>
      </p:sp>
      <p:pic>
        <p:nvPicPr>
          <p:cNvPr id="20483" name="Picture 5">
            <a:extLst>
              <a:ext uri="{FF2B5EF4-FFF2-40B4-BE49-F238E27FC236}">
                <a16:creationId xmlns:a16="http://schemas.microsoft.com/office/drawing/2014/main" id="{8A6DDED1-6F8C-4F20-B323-225ED207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972" y="2450025"/>
            <a:ext cx="3509963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286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7D1D344F-2489-423C-966A-8CA1658CC2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3967" y="110534"/>
            <a:ext cx="7731125" cy="604019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Allocation Method 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A43BF954-6E80-4C8F-8A87-81BA8B4295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581" y="952108"/>
            <a:ext cx="6445939" cy="4393834"/>
          </a:xfrm>
        </p:spPr>
        <p:txBody>
          <a:bodyPr/>
          <a:lstStyle/>
          <a:p>
            <a:r>
              <a:rPr lang="en-US" altLang="en-US" dirty="0"/>
              <a:t>An allocation method refers to how disk blocks are allocated for files:</a:t>
            </a:r>
          </a:p>
          <a:p>
            <a:pPr lvl="1"/>
            <a:r>
              <a:rPr lang="en-US" altLang="en-US" dirty="0"/>
              <a:t>Contiguous</a:t>
            </a:r>
          </a:p>
          <a:p>
            <a:pPr lvl="1"/>
            <a:r>
              <a:rPr lang="en-US" altLang="en-US" dirty="0"/>
              <a:t>Linked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File Allocation Table (FAT)</a:t>
            </a:r>
            <a:endParaRPr lang="en-US" altLang="en-US" dirty="0"/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06365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7D1D344F-2489-423C-966A-8CA1658CC2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3967" y="188531"/>
            <a:ext cx="77311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 Method 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A43BF954-6E80-4C8F-8A87-81BA8B4295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581" y="952108"/>
            <a:ext cx="6445939" cy="4393834"/>
          </a:xfrm>
        </p:spPr>
        <p:txBody>
          <a:bodyPr/>
          <a:lstStyle/>
          <a:p>
            <a:r>
              <a:rPr lang="en-US" altLang="en-US" dirty="0"/>
              <a:t>An allocation method refers to how disk blocks are allocated for files:</a:t>
            </a:r>
          </a:p>
          <a:p>
            <a:r>
              <a:rPr lang="en-US" altLang="en-US" dirty="0"/>
              <a:t>Each file occupies set of contiguous blocks</a:t>
            </a:r>
          </a:p>
          <a:p>
            <a:pPr lvl="1"/>
            <a:r>
              <a:rPr lang="en-US" altLang="en-US" dirty="0"/>
              <a:t>Best performance in most cases</a:t>
            </a:r>
          </a:p>
          <a:p>
            <a:pPr lvl="1"/>
            <a:r>
              <a:rPr lang="en-US" altLang="en-US" dirty="0"/>
              <a:t>Simple – only starting location (block #) and length (number of blocks) are required</a:t>
            </a:r>
          </a:p>
          <a:p>
            <a:pPr lvl="1"/>
            <a:r>
              <a:rPr lang="en-US" altLang="en-US" dirty="0"/>
              <a:t>Problems include:</a:t>
            </a:r>
          </a:p>
          <a:p>
            <a:pPr lvl="2"/>
            <a:r>
              <a:rPr lang="en-US" altLang="en-US" dirty="0"/>
              <a:t>Finding space on the disk for a file, </a:t>
            </a:r>
          </a:p>
          <a:p>
            <a:pPr lvl="2"/>
            <a:r>
              <a:rPr lang="en-US" altLang="en-US" dirty="0"/>
              <a:t>Knowing file size, </a:t>
            </a:r>
          </a:p>
          <a:p>
            <a:pPr lvl="2"/>
            <a:r>
              <a:rPr lang="en-US" altLang="en-US" dirty="0"/>
              <a:t>External fragmentation, need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compaction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off-line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downtime</a:t>
            </a:r>
            <a:r>
              <a:rPr lang="en-US" altLang="en-US" dirty="0"/>
              <a:t>)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on-line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019136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01B6035C-73CC-40FB-91DB-0AE075EBFD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17920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 (Cont.)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64C71157-C3D6-4B84-8D4C-44CE466515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961529"/>
            <a:ext cx="3958590" cy="3611334"/>
          </a:xfrm>
        </p:spPr>
        <p:txBody>
          <a:bodyPr/>
          <a:lstStyle/>
          <a:p>
            <a:r>
              <a:rPr lang="en-US" altLang="en-US" dirty="0"/>
              <a:t>Mapping from logical to physical (block size =512 bytes)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kumimoji="0" lang="en-US" altLang="en-US" dirty="0"/>
              <a:t>Block to be accessed = starting address +  Q</a:t>
            </a:r>
          </a:p>
          <a:p>
            <a:r>
              <a:rPr kumimoji="0" lang="en-US" altLang="en-US" dirty="0"/>
              <a:t>Displacement into block = R</a:t>
            </a:r>
          </a:p>
          <a:p>
            <a:endParaRPr kumimoji="0" lang="en-US" altLang="en-US" dirty="0"/>
          </a:p>
          <a:p>
            <a:endParaRPr kumimoji="0"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30723" name="Group 1">
            <a:extLst>
              <a:ext uri="{FF2B5EF4-FFF2-40B4-BE49-F238E27FC236}">
                <a16:creationId xmlns:a16="http://schemas.microsoft.com/office/drawing/2014/main" id="{429E2E25-91F1-497A-9894-902FC32A767D}"/>
              </a:ext>
            </a:extLst>
          </p:cNvPr>
          <p:cNvGrpSpPr>
            <a:grpSpLocks/>
          </p:cNvGrpSpPr>
          <p:nvPr/>
        </p:nvGrpSpPr>
        <p:grpSpPr bwMode="auto">
          <a:xfrm>
            <a:off x="2459788" y="1668027"/>
            <a:ext cx="1917700" cy="1562306"/>
            <a:chOff x="2655888" y="2127250"/>
            <a:chExt cx="1917700" cy="1385888"/>
          </a:xfrm>
        </p:grpSpPr>
        <p:sp>
          <p:nvSpPr>
            <p:cNvPr id="30726" name="Text Box 4">
              <a:extLst>
                <a:ext uri="{FF2B5EF4-FFF2-40B4-BE49-F238E27FC236}">
                  <a16:creationId xmlns:a16="http://schemas.microsoft.com/office/drawing/2014/main" id="{891B6133-0CE2-4CAB-BD0C-DF98879783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5888" y="2584450"/>
              <a:ext cx="126523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LA/512</a:t>
              </a:r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ED77BC9D-906B-44CC-879C-905DB8893E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8725" y="2127250"/>
              <a:ext cx="8048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Q</a:t>
              </a:r>
            </a:p>
          </p:txBody>
        </p:sp>
        <p:sp>
          <p:nvSpPr>
            <p:cNvPr id="30728" name="Text Box 6">
              <a:extLst>
                <a:ext uri="{FF2B5EF4-FFF2-40B4-BE49-F238E27FC236}">
                  <a16:creationId xmlns:a16="http://schemas.microsoft.com/office/drawing/2014/main" id="{82CDC4B6-B116-441F-A90B-EB63E38A1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5875" y="3143250"/>
              <a:ext cx="635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</a:t>
              </a:r>
            </a:p>
          </p:txBody>
        </p:sp>
        <p:sp>
          <p:nvSpPr>
            <p:cNvPr id="30729" name="Line 7">
              <a:extLst>
                <a:ext uri="{FF2B5EF4-FFF2-40B4-BE49-F238E27FC236}">
                  <a16:creationId xmlns:a16="http://schemas.microsoft.com/office/drawing/2014/main" id="{B2B782C1-0F3D-4F8F-9D2F-50987E117B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5327" y="2437022"/>
              <a:ext cx="309298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30730" name="Line 8">
              <a:extLst>
                <a:ext uri="{FF2B5EF4-FFF2-40B4-BE49-F238E27FC236}">
                  <a16:creationId xmlns:a16="http://schemas.microsoft.com/office/drawing/2014/main" id="{0EA63DA7-9F65-4258-8D33-08DAE7B2B6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1575" y="2954338"/>
              <a:ext cx="27305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30724" name="Rectangle 10">
            <a:extLst>
              <a:ext uri="{FF2B5EF4-FFF2-40B4-BE49-F238E27FC236}">
                <a16:creationId xmlns:a16="http://schemas.microsoft.com/office/drawing/2014/main" id="{FC1F0FF6-71D8-4EC9-852F-D23B2F22A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" y="5111750"/>
            <a:ext cx="404653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dirty="0"/>
          </a:p>
        </p:txBody>
      </p:sp>
      <p:pic>
        <p:nvPicPr>
          <p:cNvPr id="30725" name="Picture 2">
            <a:extLst>
              <a:ext uri="{FF2B5EF4-FFF2-40B4-BE49-F238E27FC236}">
                <a16:creationId xmlns:a16="http://schemas.microsoft.com/office/drawing/2014/main" id="{8BF5A203-E081-4642-BFFE-9B835CC7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092" y="1453720"/>
            <a:ext cx="3351213" cy="336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2014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49E77B6F-3B15-4A36-824B-076A9FF923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2493"/>
            <a:ext cx="8229600" cy="576262"/>
          </a:xfrm>
        </p:spPr>
        <p:txBody>
          <a:bodyPr/>
          <a:lstStyle/>
          <a:p>
            <a:r>
              <a:rPr lang="en-US" altLang="en-US" dirty="0"/>
              <a:t>Linked Allocation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C812DEB8-54C8-45BC-9398-B7AE3CB5BE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4855" y="945492"/>
            <a:ext cx="7324648" cy="4631343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Each file is a linked list of blocks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File ends at nil pointer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No external fragmentation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Each block contains pointer to next block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No compaction, external fragmentation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Free space management system called when new block needed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Improve efficiency by clustering blocks into groups but increases internal fragmentation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Reliability can be a problem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Locating a block can take many I/</a:t>
            </a:r>
            <a:r>
              <a:rPr lang="en-US" altLang="en-US" dirty="0" err="1">
                <a:solidFill>
                  <a:srgbClr val="000000"/>
                </a:solidFill>
              </a:rPr>
              <a:t>Os</a:t>
            </a:r>
            <a:r>
              <a:rPr lang="en-US" altLang="en-US" dirty="0">
                <a:solidFill>
                  <a:srgbClr val="000000"/>
                </a:solidFill>
              </a:rPr>
              <a:t> and disk seeks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91935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2DFBE6AC-1BA8-4025-A63D-ACE3D4DEB8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2182" y="122234"/>
            <a:ext cx="789398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Linked Allocation Example</a:t>
            </a:r>
          </a:p>
        </p:txBody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93B1D99E-E031-4323-B82A-79E5FF2252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0429" y="914397"/>
            <a:ext cx="6810851" cy="5085970"/>
          </a:xfrm>
        </p:spPr>
        <p:txBody>
          <a:bodyPr/>
          <a:lstStyle/>
          <a:p>
            <a:r>
              <a:rPr lang="en-US" altLang="en-US" dirty="0"/>
              <a:t>Each file is a linked list of disk blocks: blocks may be scattered anywhere on the disk</a:t>
            </a:r>
          </a:p>
          <a:p>
            <a:r>
              <a:rPr lang="en-US" altLang="en-US" dirty="0"/>
              <a:t>Scheme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D1DAAFC-8771-42A5-95BE-092296541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862" y="2073896"/>
            <a:ext cx="3301432" cy="339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2230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2DFBE6AC-1BA8-4025-A63D-ACE3D4DEB8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2182" y="169369"/>
            <a:ext cx="789398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Linked Allocation (Cont.)</a:t>
            </a:r>
          </a:p>
        </p:txBody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93B1D99E-E031-4323-B82A-79E5FF2252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0429" y="942675"/>
            <a:ext cx="6160612" cy="3744222"/>
          </a:xfrm>
        </p:spPr>
        <p:txBody>
          <a:bodyPr/>
          <a:lstStyle/>
          <a:p>
            <a:r>
              <a:rPr lang="en-US" altLang="en-US" dirty="0"/>
              <a:t>Mapping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Block to be accessed is the Q</a:t>
            </a:r>
            <a:r>
              <a:rPr lang="en-US" altLang="en-US" baseline="30000" dirty="0"/>
              <a:t>th</a:t>
            </a:r>
            <a:r>
              <a:rPr lang="en-US" altLang="en-US" dirty="0"/>
              <a:t> block in the linked chain of blocks representing the file.</a:t>
            </a:r>
          </a:p>
          <a:p>
            <a:r>
              <a:rPr lang="en-US" altLang="en-US" dirty="0"/>
              <a:t>Displacement into block = R + 1</a:t>
            </a:r>
          </a:p>
          <a:p>
            <a:endParaRPr lang="en-US" altLang="en-US" dirty="0"/>
          </a:p>
        </p:txBody>
      </p:sp>
      <p:grpSp>
        <p:nvGrpSpPr>
          <p:cNvPr id="36870" name="Group 1">
            <a:extLst>
              <a:ext uri="{FF2B5EF4-FFF2-40B4-BE49-F238E27FC236}">
                <a16:creationId xmlns:a16="http://schemas.microsoft.com/office/drawing/2014/main" id="{65C621B7-3C10-491F-A311-0EAE38CF84A9}"/>
              </a:ext>
            </a:extLst>
          </p:cNvPr>
          <p:cNvGrpSpPr>
            <a:grpSpLocks/>
          </p:cNvGrpSpPr>
          <p:nvPr/>
        </p:nvGrpSpPr>
        <p:grpSpPr bwMode="auto">
          <a:xfrm>
            <a:off x="1911442" y="1357458"/>
            <a:ext cx="1386205" cy="1186557"/>
            <a:chOff x="3232150" y="3935037"/>
            <a:chExt cx="1374775" cy="985838"/>
          </a:xfrm>
        </p:grpSpPr>
        <p:sp>
          <p:nvSpPr>
            <p:cNvPr id="36871" name="Text Box 5">
              <a:extLst>
                <a:ext uri="{FF2B5EF4-FFF2-40B4-BE49-F238E27FC236}">
                  <a16:creationId xmlns:a16="http://schemas.microsoft.com/office/drawing/2014/main" id="{C6DFE8F1-C390-4E0F-9B40-03FC3F118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2150" y="4250950"/>
              <a:ext cx="8985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LA/511</a:t>
              </a:r>
            </a:p>
          </p:txBody>
        </p:sp>
        <p:sp>
          <p:nvSpPr>
            <p:cNvPr id="36872" name="Text Box 6">
              <a:extLst>
                <a:ext uri="{FF2B5EF4-FFF2-40B4-BE49-F238E27FC236}">
                  <a16:creationId xmlns:a16="http://schemas.microsoft.com/office/drawing/2014/main" id="{01A1A44A-DD26-432B-8D4C-0478EF091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800" y="3935037"/>
              <a:ext cx="3651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Q</a:t>
              </a:r>
            </a:p>
          </p:txBody>
        </p:sp>
        <p:sp>
          <p:nvSpPr>
            <p:cNvPr id="36873" name="Text Box 7">
              <a:extLst>
                <a:ext uri="{FF2B5EF4-FFF2-40B4-BE49-F238E27FC236}">
                  <a16:creationId xmlns:a16="http://schemas.microsoft.com/office/drawing/2014/main" id="{9694045C-0E72-4114-AAB0-B9882F5847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800" y="4550987"/>
              <a:ext cx="3524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</a:t>
              </a:r>
            </a:p>
          </p:txBody>
        </p:sp>
        <p:sp>
          <p:nvSpPr>
            <p:cNvPr id="36874" name="Line 8">
              <a:extLst>
                <a:ext uri="{FF2B5EF4-FFF2-40B4-BE49-F238E27FC236}">
                  <a16:creationId xmlns:a16="http://schemas.microsoft.com/office/drawing/2014/main" id="{873BF068-5475-4EFA-A110-5153CBD5CA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9713" y="4177925"/>
              <a:ext cx="258762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36875" name="Line 9">
              <a:extLst>
                <a:ext uri="{FF2B5EF4-FFF2-40B4-BE49-F238E27FC236}">
                  <a16:creationId xmlns:a16="http://schemas.microsoft.com/office/drawing/2014/main" id="{3804C853-554B-4EC0-9E2B-7D400B32F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7650" y="4489075"/>
              <a:ext cx="25876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7883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6AD98AD2-566F-4E16-8F5C-F3D1605AB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2882" y="134756"/>
            <a:ext cx="8229600" cy="576262"/>
          </a:xfrm>
        </p:spPr>
        <p:txBody>
          <a:bodyPr/>
          <a:lstStyle/>
          <a:p>
            <a:r>
              <a:rPr lang="en-US" altLang="en-US" dirty="0"/>
              <a:t>FAT Allocation Method</a:t>
            </a:r>
          </a:p>
        </p:txBody>
      </p:sp>
      <p:sp>
        <p:nvSpPr>
          <p:cNvPr id="35842" name="Content Placeholder 2">
            <a:extLst>
              <a:ext uri="{FF2B5EF4-FFF2-40B4-BE49-F238E27FC236}">
                <a16:creationId xmlns:a16="http://schemas.microsoft.com/office/drawing/2014/main" id="{132984ED-2CEE-456C-B2BE-B934D84A75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4856" y="983202"/>
            <a:ext cx="7671315" cy="4530725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Beginning of volume has table, indexed by block number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Much like a linked list, but faster on disk and cacheable 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New block allocation simple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3338361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B69DE311-EA1E-4C99-816C-B9B6C22995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0507" y="14225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File info Window on Mac OS X </a:t>
            </a:r>
            <a:br>
              <a:rPr lang="en-US" altLang="en-US" dirty="0"/>
            </a:br>
            <a:r>
              <a:rPr lang="en-US" altLang="en-US" dirty="0">
                <a:highlight>
                  <a:srgbClr val="FFFF00"/>
                </a:highlight>
              </a:rPr>
              <a:t>(Self Study)</a:t>
            </a:r>
          </a:p>
        </p:txBody>
      </p:sp>
      <p:pic>
        <p:nvPicPr>
          <p:cNvPr id="8195" name="Picture 4" descr="11_01.pdf">
            <a:extLst>
              <a:ext uri="{FF2B5EF4-FFF2-40B4-BE49-F238E27FC236}">
                <a16:creationId xmlns:a16="http://schemas.microsoft.com/office/drawing/2014/main" id="{97B5BCB4-024F-4BC3-9E3E-A2CA2D692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963" y="1041400"/>
            <a:ext cx="1920875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493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File-Allocation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119AC-E5F4-496B-8F1B-213A20BFA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1311910"/>
            <a:ext cx="452120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1124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C7D0E9CB-2004-49C6-A4D6-E1009C53A4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3102" y="146279"/>
            <a:ext cx="7893698" cy="576262"/>
          </a:xfrm>
        </p:spPr>
        <p:txBody>
          <a:bodyPr/>
          <a:lstStyle/>
          <a:p>
            <a:r>
              <a:rPr lang="en-US" altLang="en-US" dirty="0"/>
              <a:t>Indexed Allocation Method</a:t>
            </a:r>
          </a:p>
        </p:txBody>
      </p:sp>
      <p:sp>
        <p:nvSpPr>
          <p:cNvPr id="43010" name="Content Placeholder 2">
            <a:extLst>
              <a:ext uri="{FF2B5EF4-FFF2-40B4-BE49-F238E27FC236}">
                <a16:creationId xmlns:a16="http://schemas.microsoft.com/office/drawing/2014/main" id="{1DDB8330-F894-4E51-93AF-DA9581F528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7864" y="1040448"/>
            <a:ext cx="7640983" cy="4530725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Each file has its own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index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dirty="0">
                <a:solidFill>
                  <a:srgbClr val="000000"/>
                </a:solidFill>
              </a:rPr>
              <a:t>(s) of pointers to its data blocks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Logical view</a:t>
            </a:r>
          </a:p>
          <a:p>
            <a:endParaRPr lang="en-US" altLang="en-US" dirty="0"/>
          </a:p>
        </p:txBody>
      </p:sp>
      <p:pic>
        <p:nvPicPr>
          <p:cNvPr id="43011" name="Picture 2">
            <a:extLst>
              <a:ext uri="{FF2B5EF4-FFF2-40B4-BE49-F238E27FC236}">
                <a16:creationId xmlns:a16="http://schemas.microsoft.com/office/drawing/2014/main" id="{08996236-7165-4194-8532-3E971EE9B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118" y="1898333"/>
            <a:ext cx="228600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4919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8407" y="12483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of Indexed Allocation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F294D38-7D42-45D3-9B30-7457D4CE0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957" y="1219199"/>
            <a:ext cx="4790677" cy="419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7203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7814D08D-6FB8-4844-A813-CA9C5F0B9A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2357"/>
            <a:ext cx="8229600" cy="576262"/>
          </a:xfrm>
        </p:spPr>
        <p:txBody>
          <a:bodyPr/>
          <a:lstStyle/>
          <a:p>
            <a:r>
              <a:rPr lang="en-US" altLang="en-US" dirty="0"/>
              <a:t>File System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32367-CE0A-974C-9151-9FBD2E1F6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408" y="966877"/>
            <a:ext cx="7604449" cy="4530725"/>
          </a:xfrm>
        </p:spPr>
        <p:txBody>
          <a:bodyPr/>
          <a:lstStyle/>
          <a:p>
            <a:pPr>
              <a:defRPr/>
            </a:pPr>
            <a:r>
              <a:rPr lang="en-US" dirty="0"/>
              <a:t>General-purpose computers can have multiple storage devices</a:t>
            </a:r>
          </a:p>
          <a:p>
            <a:pPr>
              <a:defRPr/>
            </a:pPr>
            <a:r>
              <a:rPr lang="en-US" dirty="0"/>
              <a:t>Devices can be sliced into partitions, which hold volumes</a:t>
            </a:r>
          </a:p>
          <a:p>
            <a:pPr>
              <a:defRPr/>
            </a:pPr>
            <a:r>
              <a:rPr lang="en-US" dirty="0"/>
              <a:t>Volumes can span multiple partitions</a:t>
            </a:r>
          </a:p>
          <a:p>
            <a:pPr>
              <a:defRPr/>
            </a:pPr>
            <a:r>
              <a:rPr lang="en-US" dirty="0"/>
              <a:t>Each volume usually formatted into a file system</a:t>
            </a:r>
          </a:p>
          <a:p>
            <a:pPr>
              <a:defRPr/>
            </a:pPr>
            <a:r>
              <a:rPr lang="en-US" dirty="0"/>
              <a:t># of file systems varies, typically dozens available to choose from</a:t>
            </a:r>
          </a:p>
          <a:p>
            <a:pPr>
              <a:defRPr/>
            </a:pPr>
            <a:r>
              <a:rPr lang="en-US" dirty="0"/>
              <a:t>Typical storage device organization:</a:t>
            </a:r>
          </a:p>
          <a:p>
            <a:pPr marL="457200" lvl="1" indent="0">
              <a:buFont typeface="Monotype Sorts" pitchFamily="2" charset="2"/>
              <a:buNone/>
              <a:defRPr/>
            </a:pPr>
            <a:endParaRPr lang="en-US" dirty="0"/>
          </a:p>
        </p:txBody>
      </p:sp>
      <p:pic>
        <p:nvPicPr>
          <p:cNvPr id="11267" name="Picture 4">
            <a:extLst>
              <a:ext uri="{FF2B5EF4-FFF2-40B4-BE49-F238E27FC236}">
                <a16:creationId xmlns:a16="http://schemas.microsoft.com/office/drawing/2014/main" id="{E6434688-2716-43EC-97CB-F25E7240A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89" y="3275009"/>
            <a:ext cx="5652739" cy="278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74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>
            <a:extLst>
              <a:ext uri="{FF2B5EF4-FFF2-40B4-BE49-F238E27FC236}">
                <a16:creationId xmlns:a16="http://schemas.microsoft.com/office/drawing/2014/main" id="{62F02F6C-92CB-4BAA-AD0B-806A82305F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6872" y="90805"/>
            <a:ext cx="7744408" cy="576262"/>
          </a:xfrm>
        </p:spPr>
        <p:txBody>
          <a:bodyPr/>
          <a:lstStyle/>
          <a:p>
            <a:r>
              <a:rPr lang="en-US" altLang="en-US" dirty="0"/>
              <a:t>Solaris File Systems</a:t>
            </a:r>
            <a:br>
              <a:rPr lang="en-US" altLang="en-US" dirty="0"/>
            </a:b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pic>
        <p:nvPicPr>
          <p:cNvPr id="12290" name="Picture 3">
            <a:extLst>
              <a:ext uri="{FF2B5EF4-FFF2-40B4-BE49-F238E27FC236}">
                <a16:creationId xmlns:a16="http://schemas.microsoft.com/office/drawing/2014/main" id="{788661C5-0B6A-47D9-8524-C5FFFE7A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0" y="1048347"/>
            <a:ext cx="3683000" cy="496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0094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1474AC88-EBEA-4F6E-ADFA-272E42AE84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594"/>
            <a:ext cx="8229600" cy="576262"/>
          </a:xfrm>
        </p:spPr>
        <p:txBody>
          <a:bodyPr/>
          <a:lstStyle/>
          <a:p>
            <a:r>
              <a:rPr lang="en-US" altLang="en-US" dirty="0"/>
              <a:t>File Sharing</a:t>
            </a:r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66E3DBF8-5790-4CCB-A3C4-F20A748602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7747" y="946803"/>
            <a:ext cx="7466628" cy="4676775"/>
          </a:xfrm>
        </p:spPr>
        <p:txBody>
          <a:bodyPr/>
          <a:lstStyle/>
          <a:p>
            <a:r>
              <a:rPr lang="en-US" altLang="en-US" dirty="0"/>
              <a:t>Allows multiple users / systems access to the same files</a:t>
            </a:r>
          </a:p>
          <a:p>
            <a:r>
              <a:rPr lang="en-US" altLang="en-US" dirty="0"/>
              <a:t>Permissions / protection must be implemented and accurate</a:t>
            </a:r>
          </a:p>
          <a:p>
            <a:pPr lvl="1"/>
            <a:r>
              <a:rPr lang="en-US" altLang="en-US" dirty="0"/>
              <a:t>Most systems provide concepts of owner, group member</a:t>
            </a:r>
          </a:p>
          <a:p>
            <a:pPr lvl="1"/>
            <a:r>
              <a:rPr lang="en-US" altLang="en-US" dirty="0"/>
              <a:t>Must have a way to apply these between systems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54456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0FDFE2F9-1C2A-4A5B-9DA3-6DB7A8D5D2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5225" y="137352"/>
            <a:ext cx="67437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File Systems</a:t>
            </a:r>
            <a:br>
              <a:rPr lang="en-US" altLang="en-US" dirty="0"/>
            </a:b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D897DF0B-676D-46CC-8493-0370D9E9F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199" y="933054"/>
            <a:ext cx="7615335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VFS</a:t>
            </a:r>
            <a:r>
              <a:rPr lang="en-US" altLang="en-US" dirty="0"/>
              <a:t>) on Unix provide an object-oriented way of implementing file systems</a:t>
            </a:r>
          </a:p>
          <a:p>
            <a:r>
              <a:rPr lang="en-US" altLang="en-US" dirty="0"/>
              <a:t>VFS allows the same system call interface (the API) to be used for different types of file systems</a:t>
            </a:r>
          </a:p>
          <a:p>
            <a:pPr lvl="1"/>
            <a:r>
              <a:rPr lang="en-US" altLang="en-US" dirty="0"/>
              <a:t>Separates file-system generic operations from implementation details</a:t>
            </a:r>
          </a:p>
          <a:p>
            <a:pPr lvl="1"/>
            <a:r>
              <a:rPr lang="en-US" altLang="en-US" dirty="0"/>
              <a:t>Implementation can be one of many file systems types, or network file system</a:t>
            </a:r>
          </a:p>
          <a:p>
            <a:pPr lvl="2"/>
            <a:r>
              <a:rPr lang="en-US" altLang="en-US" dirty="0"/>
              <a:t>Implements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vnodes</a:t>
            </a:r>
            <a:r>
              <a:rPr lang="en-US" altLang="en-US" dirty="0"/>
              <a:t> which hold inodes or network file details</a:t>
            </a:r>
          </a:p>
          <a:p>
            <a:pPr lvl="1"/>
            <a:r>
              <a:rPr lang="en-US" altLang="en-US" dirty="0"/>
              <a:t>Then dispatches operation to appropriate file system implementation routines</a:t>
            </a:r>
          </a:p>
        </p:txBody>
      </p:sp>
    </p:spTree>
    <p:extLst>
      <p:ext uri="{BB962C8B-B14F-4D97-AF65-F5344CB8AC3E}">
        <p14:creationId xmlns:p14="http://schemas.microsoft.com/office/powerpoint/2010/main" val="40325858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F2FC4F6A-4A32-407D-9A34-C855F002BE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5225" y="158165"/>
            <a:ext cx="67437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File Systems (Cont.)</a:t>
            </a:r>
            <a:br>
              <a:rPr lang="en-US" altLang="en-US" dirty="0"/>
            </a:b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360BD3DB-62C1-4EC1-8D78-03DE493A3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2626" y="961988"/>
            <a:ext cx="7487410" cy="1017537"/>
          </a:xfrm>
        </p:spPr>
        <p:txBody>
          <a:bodyPr/>
          <a:lstStyle/>
          <a:p>
            <a:r>
              <a:rPr lang="en-US" altLang="en-US" dirty="0"/>
              <a:t>The API is to the VFS interface, rather than any specific type of file system</a:t>
            </a:r>
          </a:p>
          <a:p>
            <a:r>
              <a:rPr lang="en-US" altLang="en-US" dirty="0"/>
              <a:t>Example</a:t>
            </a: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2C3AB0BD-69E3-41B7-8B8C-3C14B4488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65" y="2096690"/>
            <a:ext cx="41402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1048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2">
            <a:extLst>
              <a:ext uri="{FF2B5EF4-FFF2-40B4-BE49-F238E27FC236}">
                <a16:creationId xmlns:a16="http://schemas.microsoft.com/office/drawing/2014/main" id="{79E47F47-918B-4772-A2A4-D1273BA70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2498" y="107253"/>
            <a:ext cx="7745413" cy="576262"/>
          </a:xfrm>
        </p:spPr>
        <p:txBody>
          <a:bodyPr/>
          <a:lstStyle/>
          <a:p>
            <a:r>
              <a:rPr lang="en-US" altLang="en-US" dirty="0"/>
              <a:t>Virtual File System Implementation</a:t>
            </a:r>
            <a:br>
              <a:rPr lang="en-US" altLang="en-US" dirty="0"/>
            </a:b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19458" name="Content Placeholder 3">
            <a:extLst>
              <a:ext uri="{FF2B5EF4-FFF2-40B4-BE49-F238E27FC236}">
                <a16:creationId xmlns:a16="http://schemas.microsoft.com/office/drawing/2014/main" id="{C2F93A3C-D8B2-4647-931F-5B0D10641D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0619" y="964643"/>
            <a:ext cx="7596188" cy="4579519"/>
          </a:xfrm>
        </p:spPr>
        <p:txBody>
          <a:bodyPr/>
          <a:lstStyle/>
          <a:p>
            <a:r>
              <a:rPr lang="en-US" altLang="en-US" dirty="0"/>
              <a:t>For example, Linux has four object types:</a:t>
            </a:r>
          </a:p>
          <a:p>
            <a:pPr lvl="1"/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inode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superblock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dentry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dirty="0"/>
              <a:t>VFS defines set of operations on the objects that must be implemented</a:t>
            </a:r>
          </a:p>
          <a:p>
            <a:pPr lvl="1"/>
            <a:r>
              <a:rPr lang="en-US" altLang="en-US" dirty="0"/>
              <a:t>Every object has a pointer to a function table</a:t>
            </a:r>
          </a:p>
          <a:p>
            <a:pPr lvl="2"/>
            <a:r>
              <a:rPr lang="en-US" altLang="en-US" dirty="0"/>
              <a:t>Function table has addresses of routines to implement that function on that object</a:t>
            </a:r>
          </a:p>
          <a:p>
            <a:pPr lvl="2"/>
            <a:r>
              <a:rPr lang="en-US" altLang="en-US" dirty="0"/>
              <a:t>For example:</a:t>
            </a:r>
          </a:p>
          <a:p>
            <a:pPr lvl="2"/>
            <a:r>
              <a:rPr lang="en-US" altLang="en-US" dirty="0"/>
              <a:t>•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open(. . .)</a:t>
            </a:r>
            <a:r>
              <a:rPr lang="en-US" altLang="en-US" dirty="0"/>
              <a:t>—Open a file</a:t>
            </a:r>
          </a:p>
          <a:p>
            <a:pPr lvl="2"/>
            <a:r>
              <a:rPr lang="en-US" altLang="en-US" dirty="0"/>
              <a:t>•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close(. . .)</a:t>
            </a:r>
            <a:r>
              <a:rPr lang="en-US" altLang="en-US" dirty="0"/>
              <a:t>—Close an already-open file</a:t>
            </a:r>
          </a:p>
          <a:p>
            <a:pPr lvl="2"/>
            <a:r>
              <a:rPr lang="en-US" altLang="en-US" dirty="0"/>
              <a:t>•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ssize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t read(. . .)</a:t>
            </a:r>
            <a:r>
              <a:rPr lang="en-US" altLang="en-US" dirty="0"/>
              <a:t>—Read from a file</a:t>
            </a:r>
          </a:p>
          <a:p>
            <a:pPr lvl="2"/>
            <a:r>
              <a:rPr lang="en-US" altLang="en-US" dirty="0"/>
              <a:t>•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ssize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t write(. . .)</a:t>
            </a:r>
            <a:r>
              <a:rPr lang="en-US" altLang="en-US" dirty="0"/>
              <a:t>—Write to a file</a:t>
            </a:r>
          </a:p>
          <a:p>
            <a:pPr lvl="2"/>
            <a:r>
              <a:rPr lang="en-US" altLang="en-US" dirty="0"/>
              <a:t>•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(. . .)</a:t>
            </a:r>
            <a:r>
              <a:rPr lang="en-US" altLang="en-US" dirty="0"/>
              <a:t>—Memory-map a file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60640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A7CC0D60-679E-4D68-9A4E-A2837298D8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9609" y="105138"/>
            <a:ext cx="720248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Remote File Systems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ACA9E643-4B96-439B-B0F9-A3A1A0BBCA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920317"/>
            <a:ext cx="7665650" cy="4530725"/>
          </a:xfrm>
        </p:spPr>
        <p:txBody>
          <a:bodyPr/>
          <a:lstStyle/>
          <a:p>
            <a:r>
              <a:rPr lang="en-US" altLang="en-US" dirty="0"/>
              <a:t>Sharing of files across a network</a:t>
            </a:r>
          </a:p>
          <a:p>
            <a:r>
              <a:rPr lang="en-US" altLang="en-US" dirty="0"/>
              <a:t>First method involved manually sharing each file – programs like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ftp</a:t>
            </a:r>
          </a:p>
          <a:p>
            <a:r>
              <a:rPr lang="en-US" altLang="en-US" dirty="0"/>
              <a:t>Second method uses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distributed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DFS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Remote directories visible from local machine</a:t>
            </a:r>
          </a:p>
          <a:p>
            <a:r>
              <a:rPr lang="en-US" altLang="en-US" dirty="0"/>
              <a:t>Third method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World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Web</a:t>
            </a:r>
          </a:p>
          <a:p>
            <a:pPr lvl="1"/>
            <a:r>
              <a:rPr lang="en-US" altLang="en-US" dirty="0"/>
              <a:t>A bit of a revision to first method</a:t>
            </a:r>
          </a:p>
          <a:p>
            <a:pPr lvl="1"/>
            <a:r>
              <a:rPr lang="en-US" altLang="en-US" dirty="0"/>
              <a:t>Use browser to locate file/files and download /upload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dirty="0"/>
              <a:t> access doesn’t require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315453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D82530B-0E54-46E1-8931-7174592199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7909" y="12544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File Operations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7DAB2CA-5895-49F7-9AFA-D5AA30392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7" y="934499"/>
            <a:ext cx="7093834" cy="4483952"/>
          </a:xfrm>
        </p:spPr>
        <p:txBody>
          <a:bodyPr/>
          <a:lstStyle/>
          <a:p>
            <a:r>
              <a:rPr lang="en-US" altLang="en-US" b="1" dirty="0"/>
              <a:t>Create</a:t>
            </a:r>
          </a:p>
          <a:p>
            <a:r>
              <a:rPr lang="en-US" altLang="en-US" b="1" dirty="0"/>
              <a:t>Write – </a:t>
            </a:r>
            <a:r>
              <a:rPr lang="en-US" altLang="en-US" dirty="0"/>
              <a:t>at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write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pointer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location</a:t>
            </a:r>
          </a:p>
          <a:p>
            <a:r>
              <a:rPr lang="en-US" altLang="en-US" b="1" dirty="0"/>
              <a:t>Read – </a:t>
            </a:r>
            <a:r>
              <a:rPr lang="en-US" altLang="en-US" dirty="0"/>
              <a:t>at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pointer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location</a:t>
            </a:r>
          </a:p>
          <a:p>
            <a:r>
              <a:rPr lang="en-US" altLang="en-US" b="1" dirty="0"/>
              <a:t>Reposition within file -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seek</a:t>
            </a:r>
          </a:p>
          <a:p>
            <a:r>
              <a:rPr lang="en-US" altLang="en-US" b="1" dirty="0"/>
              <a:t>Delete</a:t>
            </a:r>
          </a:p>
          <a:p>
            <a:r>
              <a:rPr lang="en-US" altLang="en-US" b="1" dirty="0"/>
              <a:t>Truncate</a:t>
            </a:r>
          </a:p>
          <a:p>
            <a:r>
              <a:rPr lang="en-US" altLang="en-US" b="1" i="1" dirty="0"/>
              <a:t>Open </a:t>
            </a:r>
            <a:r>
              <a:rPr lang="en-US" altLang="en-US" b="1" dirty="0"/>
              <a:t>(</a:t>
            </a:r>
            <a:r>
              <a:rPr lang="en-US" altLang="en-US" b="1" i="1" dirty="0"/>
              <a:t>F</a:t>
            </a:r>
            <a:r>
              <a:rPr lang="en-US" altLang="en-US" b="1" i="1" baseline="-25000" dirty="0"/>
              <a:t>i</a:t>
            </a:r>
            <a:r>
              <a:rPr lang="en-US" altLang="en-US" b="1" dirty="0"/>
              <a:t>) </a:t>
            </a:r>
            <a:r>
              <a:rPr lang="en-US" altLang="en-US" dirty="0"/>
              <a:t>– search the directory structure on disk for entry </a:t>
            </a:r>
            <a:r>
              <a:rPr lang="en-US" altLang="en-US" b="1" i="1" dirty="0"/>
              <a:t>F</a:t>
            </a:r>
            <a:r>
              <a:rPr lang="en-US" altLang="en-US" b="1" i="1" baseline="-25000" dirty="0"/>
              <a:t>i</a:t>
            </a:r>
            <a:r>
              <a:rPr lang="en-US" altLang="en-US" dirty="0"/>
              <a:t>, and move the content of entry to memory</a:t>
            </a:r>
          </a:p>
          <a:p>
            <a:r>
              <a:rPr lang="en-US" altLang="en-US" b="1" i="1" dirty="0"/>
              <a:t>Close </a:t>
            </a:r>
            <a:r>
              <a:rPr lang="en-US" altLang="en-US" b="1" dirty="0"/>
              <a:t>(</a:t>
            </a:r>
            <a:r>
              <a:rPr lang="en-US" altLang="en-US" b="1" i="1" dirty="0"/>
              <a:t>F</a:t>
            </a:r>
            <a:r>
              <a:rPr lang="en-US" altLang="en-US" b="1" i="1" baseline="-25000" dirty="0"/>
              <a:t>i</a:t>
            </a:r>
            <a:r>
              <a:rPr lang="en-US" altLang="en-US" b="1" dirty="0"/>
              <a:t>) </a:t>
            </a:r>
            <a:r>
              <a:rPr lang="en-US" altLang="en-US" dirty="0"/>
              <a:t>– move the content of entry</a:t>
            </a:r>
            <a:r>
              <a:rPr lang="en-US" altLang="en-US" b="1" dirty="0"/>
              <a:t> </a:t>
            </a:r>
            <a:r>
              <a:rPr lang="en-US" altLang="en-US" b="1" i="1" dirty="0"/>
              <a:t>F</a:t>
            </a:r>
            <a:r>
              <a:rPr lang="en-US" altLang="en-US" b="1" i="1" baseline="-25000" dirty="0"/>
              <a:t>i</a:t>
            </a:r>
            <a:r>
              <a:rPr lang="en-US" altLang="en-US" b="1" dirty="0"/>
              <a:t> </a:t>
            </a:r>
            <a:r>
              <a:rPr lang="en-US" altLang="en-US" dirty="0"/>
              <a:t>in memory to directory structure on disk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CFBA0F71-0223-4CF6-8260-91065F1C77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4548" y="153942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The Sun Network File System (NFS)</a:t>
            </a:r>
            <a:br>
              <a:rPr lang="en-US" altLang="en-US" dirty="0"/>
            </a:b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69086A68-4E7A-4431-BCC8-A4315CF33C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154" y="952137"/>
            <a:ext cx="6882270" cy="4463925"/>
          </a:xfrm>
        </p:spPr>
        <p:txBody>
          <a:bodyPr/>
          <a:lstStyle/>
          <a:p>
            <a:r>
              <a:rPr lang="en-US" altLang="en-US" dirty="0"/>
              <a:t>An implementation and a specification of a software system for accessing remote files across LANs (or WANs)</a:t>
            </a:r>
          </a:p>
          <a:p>
            <a:r>
              <a:rPr lang="en-US" altLang="en-US" dirty="0"/>
              <a:t>The implementation originally part of SunOS operating system, now industry standard / very common</a:t>
            </a:r>
          </a:p>
          <a:p>
            <a:r>
              <a:rPr lang="en-US" altLang="en-US" dirty="0"/>
              <a:t>Can use unreliable datagram protocol (UDP/IP) or TCP/IP, over Ethernet or other networks</a:t>
            </a:r>
          </a:p>
        </p:txBody>
      </p:sp>
    </p:spTree>
    <p:extLst>
      <p:ext uri="{BB962C8B-B14F-4D97-AF65-F5344CB8AC3E}">
        <p14:creationId xmlns:p14="http://schemas.microsoft.com/office/powerpoint/2010/main" val="6330397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63981AA6-6145-4285-B815-E4EA0B0DE51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06450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6 (Cont’d):  OS Security</a:t>
            </a:r>
          </a:p>
        </p:txBody>
      </p:sp>
    </p:spTree>
    <p:extLst>
      <p:ext uri="{BB962C8B-B14F-4D97-AF65-F5344CB8AC3E}">
        <p14:creationId xmlns:p14="http://schemas.microsoft.com/office/powerpoint/2010/main" val="947886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0B73A116-7B24-41C8-BF4E-E675D2D5B0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892" y="24191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The Security Problem</a:t>
            </a:r>
          </a:p>
        </p:txBody>
      </p:sp>
      <p:sp>
        <p:nvSpPr>
          <p:cNvPr id="11266" name="Rectangle 3">
            <a:extLst>
              <a:ext uri="{FF2B5EF4-FFF2-40B4-BE49-F238E27FC236}">
                <a16:creationId xmlns:a16="http://schemas.microsoft.com/office/drawing/2014/main" id="{F56C7DD6-B43A-4F79-A348-3AA7EC028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387" y="1165225"/>
            <a:ext cx="7596479" cy="4852988"/>
          </a:xfrm>
        </p:spPr>
        <p:txBody>
          <a:bodyPr/>
          <a:lstStyle/>
          <a:p>
            <a:r>
              <a:rPr lang="en-US" altLang="en-US" dirty="0"/>
              <a:t>System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secure</a:t>
            </a:r>
            <a:r>
              <a:rPr lang="en-US" altLang="en-US" dirty="0"/>
              <a:t> if resources used and accessed as intended under all circumstances</a:t>
            </a:r>
          </a:p>
          <a:p>
            <a:pPr lvl="1"/>
            <a:r>
              <a:rPr lang="en-US" altLang="en-US" dirty="0"/>
              <a:t>Unachievable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Intruders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crackers</a:t>
            </a:r>
            <a:r>
              <a:rPr lang="en-US" altLang="en-US" dirty="0"/>
              <a:t>) attempt to breach security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Threat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potential security violation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Attack</a:t>
            </a:r>
            <a:r>
              <a:rPr lang="en-US" altLang="en-US" dirty="0"/>
              <a:t> is attempt to breach security</a:t>
            </a:r>
          </a:p>
          <a:p>
            <a:r>
              <a:rPr lang="en-US" altLang="en-US" dirty="0"/>
              <a:t>Attack can be accidental or malicious</a:t>
            </a:r>
          </a:p>
          <a:p>
            <a:r>
              <a:rPr lang="en-US" altLang="en-US" dirty="0"/>
              <a:t>Easier to protect against accidental than malicious misuse</a:t>
            </a:r>
          </a:p>
        </p:txBody>
      </p:sp>
    </p:spTree>
    <p:extLst>
      <p:ext uri="{BB962C8B-B14F-4D97-AF65-F5344CB8AC3E}">
        <p14:creationId xmlns:p14="http://schemas.microsoft.com/office/powerpoint/2010/main" val="59594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66F0276C-4EDA-461C-B2CF-F2EFD8A4F0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1012" y="232587"/>
            <a:ext cx="744583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Security Violation Categories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6EC5E3BA-0599-4589-9899-7D9268DD47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0425" y="1165225"/>
            <a:ext cx="6700838" cy="5035550"/>
          </a:xfrm>
        </p:spPr>
        <p:txBody>
          <a:bodyPr/>
          <a:lstStyle/>
          <a:p>
            <a:r>
              <a:rPr lang="en-US" altLang="en-US" b="1" dirty="0"/>
              <a:t>Breach of confidentiality</a:t>
            </a:r>
          </a:p>
          <a:p>
            <a:pPr lvl="1"/>
            <a:r>
              <a:rPr lang="en-US" altLang="en-US" dirty="0"/>
              <a:t>Unauthorized reading of data</a:t>
            </a:r>
          </a:p>
          <a:p>
            <a:r>
              <a:rPr lang="en-US" altLang="en-US" b="1" dirty="0"/>
              <a:t>Breach of integrity</a:t>
            </a:r>
          </a:p>
          <a:p>
            <a:pPr lvl="1"/>
            <a:r>
              <a:rPr lang="en-US" altLang="en-US" dirty="0"/>
              <a:t>Unauthorized modification of data</a:t>
            </a:r>
          </a:p>
          <a:p>
            <a:r>
              <a:rPr lang="en-US" altLang="en-US" b="1" dirty="0"/>
              <a:t>Breach of availability</a:t>
            </a:r>
          </a:p>
          <a:p>
            <a:pPr lvl="1"/>
            <a:r>
              <a:rPr lang="en-US" altLang="en-US" dirty="0"/>
              <a:t>Unauthorized destruction of data</a:t>
            </a:r>
          </a:p>
          <a:p>
            <a:r>
              <a:rPr lang="en-US" altLang="en-US" b="1" dirty="0"/>
              <a:t>Theft of service</a:t>
            </a:r>
          </a:p>
          <a:p>
            <a:pPr lvl="1"/>
            <a:r>
              <a:rPr lang="en-US" altLang="en-US" dirty="0"/>
              <a:t>Unauthorized use of resources</a:t>
            </a:r>
          </a:p>
          <a:p>
            <a:r>
              <a:rPr lang="en-US" altLang="en-US" b="1" dirty="0"/>
              <a:t>Denial of service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DOS</a:t>
            </a:r>
            <a:r>
              <a:rPr lang="en-US" altLang="en-US" b="1" dirty="0"/>
              <a:t>)</a:t>
            </a:r>
          </a:p>
          <a:p>
            <a:pPr lvl="1"/>
            <a:r>
              <a:rPr lang="en-US" altLang="en-US" dirty="0"/>
              <a:t>Prevention of legitimate use</a:t>
            </a:r>
          </a:p>
        </p:txBody>
      </p:sp>
    </p:spTree>
    <p:extLst>
      <p:ext uri="{BB962C8B-B14F-4D97-AF65-F5344CB8AC3E}">
        <p14:creationId xmlns:p14="http://schemas.microsoft.com/office/powerpoint/2010/main" val="19091197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5127923A-F6A0-46A5-8376-EA20493A1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6093" y="232587"/>
            <a:ext cx="7842085" cy="576262"/>
          </a:xfrm>
        </p:spPr>
        <p:txBody>
          <a:bodyPr/>
          <a:lstStyle/>
          <a:p>
            <a:r>
              <a:rPr lang="en-US" altLang="en-US" dirty="0"/>
              <a:t>Security Violation Methods</a:t>
            </a:r>
          </a:p>
        </p:txBody>
      </p:sp>
      <p:sp>
        <p:nvSpPr>
          <p:cNvPr id="15362" name="Content Placeholder 2">
            <a:extLst>
              <a:ext uri="{FF2B5EF4-FFF2-40B4-BE49-F238E27FC236}">
                <a16:creationId xmlns:a16="http://schemas.microsoft.com/office/drawing/2014/main" id="{48A976B9-6124-40A2-9683-E35B7AD2B5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7725" y="796925"/>
            <a:ext cx="7123113" cy="4530725"/>
          </a:xfrm>
        </p:spPr>
        <p:txBody>
          <a:bodyPr/>
          <a:lstStyle/>
          <a:p>
            <a:pPr lvl="1"/>
            <a:endParaRPr lang="en-US" altLang="en-US" b="1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Masquerading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(breach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authentication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Pretending to be an authorized user to escalate privileges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attack</a:t>
            </a:r>
          </a:p>
          <a:p>
            <a:pPr lvl="1"/>
            <a:r>
              <a:rPr lang="en-US" altLang="en-US" dirty="0"/>
              <a:t>As is or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modification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Man-in-the-middle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attack</a:t>
            </a:r>
          </a:p>
          <a:p>
            <a:pPr lvl="1"/>
            <a:r>
              <a:rPr lang="en-US" altLang="en-US" dirty="0"/>
              <a:t>Intruder sits in data flow, masquerading as sender to receiver and vice versa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Session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hijacking</a:t>
            </a:r>
          </a:p>
          <a:p>
            <a:pPr lvl="1"/>
            <a:r>
              <a:rPr lang="en-US" altLang="en-US" dirty="0"/>
              <a:t>Intercept an already-established session to bypass authentication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Privilege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escalation</a:t>
            </a:r>
          </a:p>
          <a:p>
            <a:pPr lvl="1"/>
            <a:r>
              <a:rPr lang="en-US" altLang="en-US" dirty="0"/>
              <a:t>Common attack type with access beyond what a user or resource is supposed to have</a:t>
            </a:r>
          </a:p>
          <a:p>
            <a:pPr lvl="1"/>
            <a:endParaRPr lang="en-US" altLang="en-US" dirty="0"/>
          </a:p>
          <a:p>
            <a:pPr lvl="1"/>
            <a:endParaRPr lang="en-US" altLang="en-US" b="1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378287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6000AA5E-22D9-4DEA-AE6D-0AF4C0046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4557" y="242923"/>
            <a:ext cx="782161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Security Measure Levels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DBCE6604-1C0A-4F61-9CB4-73CF56DB5B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069975"/>
            <a:ext cx="7708444" cy="4921250"/>
          </a:xfrm>
        </p:spPr>
        <p:txBody>
          <a:bodyPr/>
          <a:lstStyle/>
          <a:p>
            <a:r>
              <a:rPr lang="en-US" altLang="en-US" dirty="0"/>
              <a:t>Impossible to have absolute security, but make cost to perpetrator sufficiently high to deter most intruders</a:t>
            </a:r>
          </a:p>
          <a:p>
            <a:r>
              <a:rPr lang="en-US" altLang="en-US" dirty="0"/>
              <a:t>Security must occur at four levels to be effective:</a:t>
            </a:r>
          </a:p>
          <a:p>
            <a:pPr lvl="1"/>
            <a:r>
              <a:rPr lang="en-US" altLang="en-US" b="1" dirty="0"/>
              <a:t>Physical</a:t>
            </a:r>
          </a:p>
          <a:p>
            <a:pPr lvl="2"/>
            <a:r>
              <a:rPr lang="en-US" altLang="en-US" dirty="0"/>
              <a:t>Data centers, servers, connected terminals</a:t>
            </a:r>
          </a:p>
          <a:p>
            <a:pPr lvl="1"/>
            <a:r>
              <a:rPr lang="en-US" altLang="en-US" b="1" dirty="0"/>
              <a:t>Application</a:t>
            </a:r>
          </a:p>
          <a:p>
            <a:pPr lvl="2"/>
            <a:r>
              <a:rPr lang="en-US" altLang="en-US" dirty="0"/>
              <a:t>Benign or malicious apps can cause security problems</a:t>
            </a:r>
          </a:p>
          <a:p>
            <a:pPr lvl="1"/>
            <a:r>
              <a:rPr lang="en-US" altLang="en-US" b="1" dirty="0"/>
              <a:t>Operating System</a:t>
            </a:r>
          </a:p>
          <a:p>
            <a:pPr lvl="2"/>
            <a:r>
              <a:rPr lang="en-US" altLang="en-US" dirty="0"/>
              <a:t>Protection mechanisms, debugging</a:t>
            </a:r>
          </a:p>
          <a:p>
            <a:pPr lvl="1"/>
            <a:r>
              <a:rPr lang="en-US" altLang="en-US" b="1" dirty="0"/>
              <a:t>Network</a:t>
            </a:r>
          </a:p>
          <a:p>
            <a:pPr lvl="2"/>
            <a:r>
              <a:rPr lang="en-US" altLang="en-US" dirty="0"/>
              <a:t>Intercepted communications, interruption, DOS</a:t>
            </a:r>
          </a:p>
          <a:p>
            <a:r>
              <a:rPr lang="en-US" altLang="en-US" dirty="0"/>
              <a:t>Security is as weak as the weakest link in the chain</a:t>
            </a:r>
          </a:p>
          <a:p>
            <a:r>
              <a:rPr lang="en-US" altLang="en-US" dirty="0"/>
              <a:t>Humans a risk too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phishing</a:t>
            </a:r>
            <a:r>
              <a:rPr lang="en-US" altLang="en-US" dirty="0"/>
              <a:t>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social-engineering</a:t>
            </a:r>
            <a:r>
              <a:rPr lang="en-US" altLang="en-US" dirty="0"/>
              <a:t> attacks</a:t>
            </a:r>
          </a:p>
          <a:p>
            <a:r>
              <a:rPr lang="en-US" altLang="en-US" dirty="0"/>
              <a:t>But can too much security be a problem?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66914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B6D66520-421F-4D02-92A4-A470D136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897" y="248303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Program Threats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13265017-58E8-40F4-BA7C-996FAC807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082675"/>
            <a:ext cx="7704138" cy="5300663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Many variations, many names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Trojan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Horse</a:t>
            </a:r>
          </a:p>
          <a:p>
            <a:pPr lvl="1"/>
            <a:r>
              <a:rPr lang="en-US" altLang="en-US" dirty="0"/>
              <a:t>Code segment that misuses its environment</a:t>
            </a:r>
          </a:p>
          <a:p>
            <a:pPr lvl="1"/>
            <a:r>
              <a:rPr lang="en-US" altLang="en-US" dirty="0"/>
              <a:t>Exploits mechanisms for allowing programs written by users to be executed by other users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Spyware</a:t>
            </a:r>
            <a:r>
              <a:rPr lang="en-US" altLang="en-US" dirty="0"/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pop-up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browser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windows</a:t>
            </a:r>
            <a:r>
              <a:rPr lang="en-US" altLang="en-US" dirty="0"/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covert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channels</a:t>
            </a:r>
          </a:p>
          <a:p>
            <a:pPr lvl="1"/>
            <a:r>
              <a:rPr lang="en-US" altLang="en-US" dirty="0"/>
              <a:t>Up to 80% of spam delivered by spyware-infected systems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Door</a:t>
            </a:r>
          </a:p>
          <a:p>
            <a:pPr lvl="1"/>
            <a:r>
              <a:rPr lang="en-US" altLang="en-US" dirty="0"/>
              <a:t>Specific user identifier or password that circumvents normal security procedures</a:t>
            </a:r>
          </a:p>
          <a:p>
            <a:pPr lvl="1"/>
            <a:r>
              <a:rPr lang="en-US" altLang="en-US" dirty="0"/>
              <a:t>Could be included in a compiler</a:t>
            </a:r>
          </a:p>
          <a:p>
            <a:pPr lvl="1"/>
            <a:r>
              <a:rPr lang="en-US" altLang="en-US" dirty="0"/>
              <a:t>How to detect them?</a:t>
            </a:r>
          </a:p>
        </p:txBody>
      </p:sp>
    </p:spTree>
    <p:extLst>
      <p:ext uri="{BB962C8B-B14F-4D97-AF65-F5344CB8AC3E}">
        <p14:creationId xmlns:p14="http://schemas.microsoft.com/office/powerpoint/2010/main" val="18629297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A1EF8797-82F4-4211-8966-309DA7968D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2337" y="238549"/>
            <a:ext cx="8005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Four-layered Model of Security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A3D94408-4215-4658-8612-38C6927C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8" y="2533650"/>
            <a:ext cx="8640762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3152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BCF2E535-8C4A-4DE2-B5D0-5E9DA6631D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2131" y="244934"/>
            <a:ext cx="7445375" cy="576263"/>
          </a:xfrm>
        </p:spPr>
        <p:txBody>
          <a:bodyPr/>
          <a:lstStyle/>
          <a:p>
            <a:r>
              <a:rPr lang="en-US" altLang="en-US" dirty="0"/>
              <a:t>Program Threats (Cont.)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08374DCB-D565-FB4A-8EE6-1DB943EB0B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4713" y="1069975"/>
            <a:ext cx="7616825" cy="4530725"/>
          </a:xfrm>
        </p:spPr>
        <p:txBody>
          <a:bodyPr/>
          <a:lstStyle/>
          <a:p>
            <a:pPr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Malware</a:t>
            </a:r>
            <a:r>
              <a:rPr lang="en-US" altLang="en-US" b="1" dirty="0">
                <a:solidFill>
                  <a:srgbClr val="3366FF"/>
                </a:solidFill>
              </a:rPr>
              <a:t> - </a:t>
            </a:r>
            <a:r>
              <a:rPr lang="en-US" altLang="en-US" dirty="0"/>
              <a:t>Software designed to exploit, disable, or damage computer</a:t>
            </a:r>
          </a:p>
          <a:p>
            <a:pPr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Trojan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Horse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Program that acts in a clandestine manner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Spyware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Program frequently installed with legitimate software to display adds, capture user data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Ransomware</a:t>
            </a:r>
            <a:r>
              <a:rPr lang="en-US" altLang="en-US" dirty="0"/>
              <a:t> – locks up data via encryption, demanding payment to unlock it</a:t>
            </a:r>
          </a:p>
          <a:p>
            <a:pPr>
              <a:defRPr/>
            </a:pPr>
            <a:r>
              <a:rPr lang="en-US" altLang="en-US" dirty="0"/>
              <a:t>Others include trap doors, logic </a:t>
            </a:r>
            <a:r>
              <a:rPr lang="en-US" altLang="en-US" dirty="0" err="1"/>
              <a:t>boms</a:t>
            </a:r>
            <a:endParaRPr lang="en-US" altLang="en-US" dirty="0"/>
          </a:p>
          <a:p>
            <a:pPr>
              <a:defRPr/>
            </a:pPr>
            <a:r>
              <a:rPr lang="en-US" altLang="en-US" dirty="0"/>
              <a:t>All try to violate the Principle of Least Privilege</a:t>
            </a:r>
          </a:p>
          <a:p>
            <a:pPr>
              <a:buFont typeface="Monotype Sorts" pitchFamily="2" charset="2"/>
              <a:buChar char="n"/>
              <a:defRPr/>
            </a:pPr>
            <a:endParaRPr lang="en-US" altLang="en-US" dirty="0"/>
          </a:p>
          <a:p>
            <a:pPr>
              <a:buFont typeface="Monotype Sorts" pitchFamily="2" charset="2"/>
              <a:buChar char="n"/>
              <a:defRPr/>
            </a:pPr>
            <a:endParaRPr lang="en-US" altLang="en-US" dirty="0"/>
          </a:p>
          <a:p>
            <a:pPr marL="0" indent="0">
              <a:buFont typeface="Monotype Sorts" pitchFamily="2" charset="2"/>
              <a:buNone/>
              <a:defRPr/>
            </a:pPr>
            <a:endParaRPr lang="en-US" altLang="en-US" dirty="0"/>
          </a:p>
          <a:p>
            <a:pPr>
              <a:buFont typeface="Monotype Sorts" pitchFamily="2" charset="2"/>
              <a:buChar char="n"/>
              <a:defRPr/>
            </a:pPr>
            <a:endParaRPr lang="en-US" altLang="en-US" dirty="0"/>
          </a:p>
          <a:p>
            <a:pPr>
              <a:buFont typeface="Monotype Sorts" pitchFamily="2" charset="2"/>
              <a:buChar char="n"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Goal frequently is to leave behind Remote Access Tool (RAT) for repeated access</a:t>
            </a:r>
          </a:p>
          <a:p>
            <a:pPr lvl="1">
              <a:buFont typeface="Monotype Sorts" pitchFamily="2" charset="2"/>
              <a:buChar char="l"/>
              <a:defRPr/>
            </a:pPr>
            <a:endParaRPr lang="en-US" altLang="en-US" dirty="0"/>
          </a:p>
          <a:p>
            <a:pPr>
              <a:buFont typeface="Monotype Sorts" pitchFamily="2" charset="2"/>
              <a:buChar char="n"/>
              <a:defRPr/>
            </a:pPr>
            <a:endParaRPr lang="en-US" altLang="en-US" dirty="0"/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1F752068-6511-4173-8761-CDE1BEA89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25" y="3806825"/>
            <a:ext cx="4495800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425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20EE332A-0A7B-4C69-9F5E-2D07965447D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End of Chapter 6</a:t>
            </a:r>
          </a:p>
        </p:txBody>
      </p:sp>
    </p:spTree>
    <p:extLst>
      <p:ext uri="{BB962C8B-B14F-4D97-AF65-F5344CB8AC3E}">
        <p14:creationId xmlns:p14="http://schemas.microsoft.com/office/powerpoint/2010/main" val="2795685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890BB23-426F-4779-AAC3-AA1C8446D2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7909" y="13250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Open Files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174ECB5E-8070-4DEB-980D-3BC98F606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1011" y="951829"/>
            <a:ext cx="7218009" cy="4604909"/>
          </a:xfrm>
        </p:spPr>
        <p:txBody>
          <a:bodyPr/>
          <a:lstStyle/>
          <a:p>
            <a:r>
              <a:rPr lang="en-US" altLang="en-US" dirty="0"/>
              <a:t>Several pieces of data are needed to manage open files: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Open-file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dirty="0"/>
              <a:t>: tracks open files</a:t>
            </a:r>
          </a:p>
          <a:p>
            <a:pPr lvl="1"/>
            <a:r>
              <a:rPr lang="en-US" altLang="en-US" dirty="0"/>
              <a:t>File pointer:  pointer to last read/write location, per process that has the file open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File-open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count</a:t>
            </a:r>
            <a:r>
              <a:rPr lang="en-US" altLang="en-US" dirty="0"/>
              <a:t>: counter of number of times a file is open – to allow removal of data from open-file table when last processes closes it</a:t>
            </a:r>
          </a:p>
          <a:p>
            <a:pPr lvl="1"/>
            <a:r>
              <a:rPr lang="en-US" altLang="en-US" dirty="0"/>
              <a:t>Disk location of the file: cache of data access information</a:t>
            </a:r>
          </a:p>
          <a:p>
            <a:pPr lvl="1"/>
            <a:r>
              <a:rPr lang="en-US" altLang="en-US" dirty="0"/>
              <a:t>Access rights: per-process access mode information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1901319-4902-4FF1-A8EF-AA9B1300B3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7909" y="13250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 File Locking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FF341099-F84A-486B-8354-E95792451A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1099" y="944547"/>
            <a:ext cx="7272302" cy="4584993"/>
          </a:xfrm>
        </p:spPr>
        <p:txBody>
          <a:bodyPr/>
          <a:lstStyle/>
          <a:p>
            <a:r>
              <a:rPr lang="en-US" altLang="en-US" dirty="0"/>
              <a:t>Provided by some operating systems and file systems</a:t>
            </a:r>
          </a:p>
          <a:p>
            <a:pPr lvl="1"/>
            <a:r>
              <a:rPr lang="en-US" altLang="en-US" dirty="0"/>
              <a:t>Similar to reader-writer locks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lock</a:t>
            </a:r>
            <a:r>
              <a:rPr lang="en-US" altLang="en-US" dirty="0"/>
              <a:t> similar to reader lock – several processes can acquire concurrently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Exclusive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similar to writer lock</a:t>
            </a:r>
          </a:p>
          <a:p>
            <a:r>
              <a:rPr lang="en-US" altLang="en-US" dirty="0"/>
              <a:t>Mediates access to a file</a:t>
            </a:r>
          </a:p>
          <a:p>
            <a:r>
              <a:rPr lang="en-US" altLang="en-US" dirty="0"/>
              <a:t>Mandatory or advisory: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Mandatory</a:t>
            </a:r>
            <a:r>
              <a:rPr lang="en-US" altLang="en-US" dirty="0"/>
              <a:t> – access is denied depending on locks held and requested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Advisory</a:t>
            </a:r>
            <a:r>
              <a:rPr lang="en-US" altLang="en-US" dirty="0"/>
              <a:t> – processes can find status of locks and decide what to do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8211" y="1047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File Types – Name, Extension</a:t>
            </a:r>
            <a:br>
              <a:rPr lang="en-US" altLang="en-US" dirty="0"/>
            </a:b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3B84F54-84E0-464E-9BF2-D46CB5808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5" t="1186" r="15715" b="1186"/>
          <a:stretch>
            <a:fillRect/>
          </a:stretch>
        </p:blipFill>
        <p:spPr bwMode="auto">
          <a:xfrm>
            <a:off x="2498725" y="1209675"/>
            <a:ext cx="4337050" cy="4632325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253238"/>
      </p:ext>
    </p:extLst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14393</TotalTime>
  <Words>3100</Words>
  <Application>Microsoft Macintosh PowerPoint</Application>
  <PresentationFormat>On-screen Show (4:3)</PresentationFormat>
  <Paragraphs>535</Paragraphs>
  <Slides>69</Slides>
  <Notes>57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Acrobat Document</vt:lpstr>
      <vt:lpstr>Chapter 6:   File Management</vt:lpstr>
      <vt:lpstr>Outline</vt:lpstr>
      <vt:lpstr>File Concept</vt:lpstr>
      <vt:lpstr>File Attributes</vt:lpstr>
      <vt:lpstr>File info Window on Mac OS X  (Self Study)</vt:lpstr>
      <vt:lpstr>File Operations</vt:lpstr>
      <vt:lpstr>Open Files (Self Study)</vt:lpstr>
      <vt:lpstr> File Locking</vt:lpstr>
      <vt:lpstr>File Types – Name, Extension (Self Study)</vt:lpstr>
      <vt:lpstr>File Structure</vt:lpstr>
      <vt:lpstr>Access Methods</vt:lpstr>
      <vt:lpstr>Sequential Access</vt:lpstr>
      <vt:lpstr>Direct Access</vt:lpstr>
      <vt:lpstr>Simulation of Sequential Access on Direct-access File (Self Study)</vt:lpstr>
      <vt:lpstr>Other Access Methods (Self Study)</vt:lpstr>
      <vt:lpstr>Example of Index and Relative Files (Self Study)</vt:lpstr>
      <vt:lpstr>Disk Structure</vt:lpstr>
      <vt:lpstr>A Typical File-system Organization</vt:lpstr>
      <vt:lpstr>Types of File Systems (Self Study)</vt:lpstr>
      <vt:lpstr>Directory Structure</vt:lpstr>
      <vt:lpstr>Operations Performed on Directory</vt:lpstr>
      <vt:lpstr>Directory Organization</vt:lpstr>
      <vt:lpstr>Single-Level Directory</vt:lpstr>
      <vt:lpstr>Two-Level Directory</vt:lpstr>
      <vt:lpstr>Tree-Structured Directories (Self Study)</vt:lpstr>
      <vt:lpstr>Acyclic-Graph Directories (Self Study)</vt:lpstr>
      <vt:lpstr>Acyclic-Graph Directories (Cont.) (Self Study)</vt:lpstr>
      <vt:lpstr>General Graph Directory (Self Study)</vt:lpstr>
      <vt:lpstr>Current Directory</vt:lpstr>
      <vt:lpstr>Protection</vt:lpstr>
      <vt:lpstr>Access Lists and Groups in Unix (Self Study)</vt:lpstr>
      <vt:lpstr>A Sample UNIX Directory Listing (Self Study)</vt:lpstr>
      <vt:lpstr>Windows 7 Access-Control List Management (Self Study)</vt:lpstr>
      <vt:lpstr>Chapter 6 (Cont’d):  File System Implementation</vt:lpstr>
      <vt:lpstr>Outline </vt:lpstr>
      <vt:lpstr>File-System Structure</vt:lpstr>
      <vt:lpstr>Layered File System</vt:lpstr>
      <vt:lpstr>File System Layers</vt:lpstr>
      <vt:lpstr>File System Layers (Cont.)</vt:lpstr>
      <vt:lpstr>File System Layers (Cont.)  (Self Study)</vt:lpstr>
      <vt:lpstr>File-System Operations (Self Study)</vt:lpstr>
      <vt:lpstr>File Control Block (FCB) (Self Study)</vt:lpstr>
      <vt:lpstr>Allocation Method </vt:lpstr>
      <vt:lpstr>Contiguous Allocation Method </vt:lpstr>
      <vt:lpstr>Contiguous Allocation (Cont.)</vt:lpstr>
      <vt:lpstr>Linked Allocation</vt:lpstr>
      <vt:lpstr>Linked Allocation Example</vt:lpstr>
      <vt:lpstr>Linked Allocation (Cont.)</vt:lpstr>
      <vt:lpstr>FAT Allocation Method</vt:lpstr>
      <vt:lpstr>File-Allocation Table</vt:lpstr>
      <vt:lpstr>Indexed Allocation Method</vt:lpstr>
      <vt:lpstr>Example of Indexed Allocation</vt:lpstr>
      <vt:lpstr>File System (Self Study)</vt:lpstr>
      <vt:lpstr>Solaris File Systems (Self Study)</vt:lpstr>
      <vt:lpstr>File Sharing</vt:lpstr>
      <vt:lpstr>Virtual File Systems (Self Study)</vt:lpstr>
      <vt:lpstr>Virtual File Systems (Cont.) (Self Study)</vt:lpstr>
      <vt:lpstr>Virtual File System Implementation (Self Study)</vt:lpstr>
      <vt:lpstr>Remote File Systems (Self Study)</vt:lpstr>
      <vt:lpstr>The Sun Network File System (NFS) (Self Study)</vt:lpstr>
      <vt:lpstr>Chapter 6 (Cont’d):  OS Security</vt:lpstr>
      <vt:lpstr>The Security Problem</vt:lpstr>
      <vt:lpstr>Security Violation Categories</vt:lpstr>
      <vt:lpstr>Security Violation Methods</vt:lpstr>
      <vt:lpstr>Security Measure Levels</vt:lpstr>
      <vt:lpstr>Program Threats (Self Study)</vt:lpstr>
      <vt:lpstr>Four-layered Model of Security (Self Study)</vt:lpstr>
      <vt:lpstr>Program Threats (Cont.) (Self Study)</vt:lpstr>
      <vt:lpstr>End of Chapter 6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Microsoft Office User</cp:lastModifiedBy>
  <cp:revision>309</cp:revision>
  <cp:lastPrinted>2001-06-14T13:58:17Z</cp:lastPrinted>
  <dcterms:created xsi:type="dcterms:W3CDTF">2011-01-13T23:43:38Z</dcterms:created>
  <dcterms:modified xsi:type="dcterms:W3CDTF">2023-11-16T19:16:11Z</dcterms:modified>
</cp:coreProperties>
</file>